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Default Extension="png" ContentType="image/png"/>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1" r:id="rId1"/>
  </p:sldMasterIdLst>
  <p:notesMasterIdLst>
    <p:notesMasterId r:id="rId24"/>
  </p:notesMasterIdLst>
  <p:sldIdLst>
    <p:sldId id="260" r:id="rId2"/>
    <p:sldId id="269" r:id="rId3"/>
    <p:sldId id="279" r:id="rId4"/>
    <p:sldId id="261" r:id="rId5"/>
    <p:sldId id="281" r:id="rId6"/>
    <p:sldId id="262" r:id="rId7"/>
    <p:sldId id="278" r:id="rId8"/>
    <p:sldId id="270" r:id="rId9"/>
    <p:sldId id="263" r:id="rId10"/>
    <p:sldId id="264" r:id="rId11"/>
    <p:sldId id="267" r:id="rId12"/>
    <p:sldId id="268" r:id="rId13"/>
    <p:sldId id="282" r:id="rId14"/>
    <p:sldId id="283" r:id="rId15"/>
    <p:sldId id="284" r:id="rId16"/>
    <p:sldId id="285" r:id="rId17"/>
    <p:sldId id="286" r:id="rId18"/>
    <p:sldId id="287" r:id="rId19"/>
    <p:sldId id="288" r:id="rId20"/>
    <p:sldId id="289" r:id="rId21"/>
    <p:sldId id="290" r:id="rId22"/>
    <p:sldId id="291" r:id="rId23"/>
  </p:sldIdLst>
  <p:sldSz cx="9144000" cy="6858000" type="screen4x3"/>
  <p:notesSz cx="6858000" cy="9144000"/>
  <p:custDataLst>
    <p:tags r:id="rId25"/>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xmlns="">
        <p14:section name="Untitled Section" id="{1EFE56B7-EDE4-C24D-94C0-34D72299637A}">
          <p14:sldIdLst>
            <p14:sldId id="260"/>
            <p14:sldId id="269"/>
            <p14:sldId id="279"/>
            <p14:sldId id="261"/>
            <p14:sldId id="281"/>
            <p14:sldId id="262"/>
            <p14:sldId id="278"/>
            <p14:sldId id="270"/>
            <p14:sldId id="263"/>
            <p14:sldId id="264"/>
            <p14:sldId id="267"/>
            <p14:sldId id="268"/>
            <p14:sldId id="282"/>
            <p14:sldId id="283"/>
            <p14:sldId id="284"/>
            <p14:sldId id="285"/>
            <p14:sldId id="286"/>
            <p14:sldId id="287"/>
            <p14:sldId id="288"/>
            <p14:sldId id="289"/>
            <p14:sldId id="290"/>
            <p14:sldId id="291"/>
          </p14:sldIdLst>
        </p14:section>
      </p14:section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clrMru>
    <a:srgbClr val="00B9FA"/>
    <a:srgbClr val="007EC4"/>
    <a:srgbClr val="00A3DB"/>
    <a:srgbClr val="0067BC"/>
    <a:srgbClr val="0060B0"/>
    <a:srgbClr val="0063B7"/>
  </p:clrMru>
  <p:extLst>
    <p:ext uri="{E76CE94A-603C-4142-B9EB-6D1370010A27}">
      <p14:discardImageEditData xmlns:p14="http://schemas.microsoft.com/office/powerpoint/2010/main" xmlns="" val="0"/>
    </p:ext>
    <p:ext uri="{D31A062A-798A-4329-ABDD-BBA856620510}">
      <p14:defaultImageDpi xmlns:p14="http://schemas.microsoft.com/office/powerpoint/2010/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88928" autoAdjust="0"/>
  </p:normalViewPr>
  <p:slideViewPr>
    <p:cSldViewPr snapToGrid="0" snapToObjects="1">
      <p:cViewPr>
        <p:scale>
          <a:sx n="94" d="100"/>
          <a:sy n="94" d="100"/>
        </p:scale>
        <p:origin x="-474" y="54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gs" Target="tags/tag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1C80B67-E6D8-4437-A864-B611BC01E125}" type="datetimeFigureOut">
              <a:rPr lang="en-US" smtClean="0"/>
              <a:pPr/>
              <a:t>8/7/2013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305D41A-8072-422A-A5BE-D438299DAE02}" type="slidenum">
              <a:rPr lang="en-US" smtClean="0"/>
              <a:pPr/>
              <a:t>‹#›</a:t>
            </a:fld>
            <a:endParaRPr lang="en-US"/>
          </a:p>
        </p:txBody>
      </p:sp>
    </p:spTree>
    <p:extLst>
      <p:ext uri="{BB962C8B-B14F-4D97-AF65-F5344CB8AC3E}">
        <p14:creationId xmlns:p14="http://schemas.microsoft.com/office/powerpoint/2010/main" xmlns="" val="83473775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Transition – Cathy and link to our research of how to manage navigate dialogue,</a:t>
            </a:r>
            <a:r>
              <a:rPr lang="en-US" baseline="0" dirty="0" smtClean="0"/>
              <a:t> discussion</a:t>
            </a:r>
            <a:r>
              <a:rPr lang="en-US" dirty="0" smtClean="0"/>
              <a:t> </a:t>
            </a:r>
          </a:p>
          <a:p>
            <a:endParaRPr lang="en-US" dirty="0" smtClean="0"/>
          </a:p>
          <a:p>
            <a:r>
              <a:rPr lang="en-US" dirty="0" smtClean="0"/>
              <a:t>Dialogue</a:t>
            </a:r>
            <a:r>
              <a:rPr lang="en-US" baseline="0" dirty="0" smtClean="0"/>
              <a:t> </a:t>
            </a:r>
            <a:r>
              <a:rPr lang="en-US" baseline="0" dirty="0" err="1" smtClean="0"/>
              <a:t>vs</a:t>
            </a:r>
            <a:r>
              <a:rPr lang="en-US" baseline="0" dirty="0" smtClean="0"/>
              <a:t> discussion  - “reflective learning process in which group members seek to understand one another’s viewpoints and deeply held assumptions</a:t>
            </a:r>
          </a:p>
          <a:p>
            <a:r>
              <a:rPr lang="en-US" baseline="0" dirty="0" smtClean="0"/>
              <a:t>-explore ideas</a:t>
            </a:r>
          </a:p>
          <a:p>
            <a:pPr marL="171450" indent="-171450">
              <a:buFontTx/>
              <a:buChar char="-"/>
            </a:pPr>
            <a:r>
              <a:rPr lang="en-US" baseline="0" dirty="0" smtClean="0"/>
              <a:t>Think about different perspectives</a:t>
            </a:r>
          </a:p>
          <a:p>
            <a:pPr marL="171450" indent="-171450">
              <a:buFontTx/>
              <a:buChar char="-"/>
            </a:pPr>
            <a:r>
              <a:rPr lang="en-US" baseline="0" dirty="0" smtClean="0"/>
              <a:t>Suspending decision making</a:t>
            </a:r>
          </a:p>
          <a:p>
            <a:pPr marL="171450" indent="-171450">
              <a:buFontTx/>
              <a:buChar char="-"/>
            </a:pPr>
            <a:endParaRPr lang="en-US" baseline="0" dirty="0" smtClean="0"/>
          </a:p>
          <a:p>
            <a:pPr marL="171450" indent="-171450">
              <a:buFontTx/>
              <a:buChar char="-"/>
            </a:pPr>
            <a:r>
              <a:rPr lang="en-US" baseline="0" dirty="0" smtClean="0"/>
              <a:t>Working towards action</a:t>
            </a:r>
          </a:p>
          <a:p>
            <a:pPr marL="171450" indent="-171450">
              <a:buFontTx/>
              <a:buChar char="-"/>
            </a:pPr>
            <a:r>
              <a:rPr lang="en-US" baseline="0" dirty="0" smtClean="0"/>
              <a:t>Analysis and </a:t>
            </a:r>
            <a:r>
              <a:rPr lang="en-US" baseline="0" dirty="0" err="1" smtClean="0"/>
              <a:t>disecting</a:t>
            </a:r>
            <a:endParaRPr lang="en-US" dirty="0"/>
          </a:p>
        </p:txBody>
      </p:sp>
      <p:sp>
        <p:nvSpPr>
          <p:cNvPr id="4" name="Slide Number Placeholder 3"/>
          <p:cNvSpPr>
            <a:spLocks noGrp="1"/>
          </p:cNvSpPr>
          <p:nvPr>
            <p:ph type="sldNum" sz="quarter" idx="10"/>
          </p:nvPr>
        </p:nvSpPr>
        <p:spPr/>
        <p:txBody>
          <a:bodyPr/>
          <a:lstStyle/>
          <a:p>
            <a:fld id="{4305D41A-8072-422A-A5BE-D438299DAE02}" type="slidenum">
              <a:rPr lang="en-US" smtClean="0"/>
              <a:pPr/>
              <a:t>2</a:t>
            </a:fld>
            <a:endParaRPr lang="en-US"/>
          </a:p>
        </p:txBody>
      </p:sp>
    </p:spTree>
    <p:extLst>
      <p:ext uri="{BB962C8B-B14F-4D97-AF65-F5344CB8AC3E}">
        <p14:creationId xmlns:p14="http://schemas.microsoft.com/office/powerpoint/2010/main" xmlns="" val="356263926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7"/>
          <p:cNvSpPr>
            <a:spLocks noGrp="1" noChangeArrowheads="1"/>
          </p:cNvSpPr>
          <p:nvPr>
            <p:ph type="sldNum" sz="quarter" idx="5"/>
          </p:nvPr>
        </p:nvSpPr>
        <p:spPr>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fld id="{01CA3650-3DBC-4FCD-A273-9619A1DA7F2C}" type="slidenum">
              <a:rPr lang="en-US" sz="1200"/>
              <a:pPr/>
              <a:t>15</a:t>
            </a:fld>
            <a:endParaRPr lang="en-US" sz="1200"/>
          </a:p>
        </p:txBody>
      </p:sp>
      <p:sp>
        <p:nvSpPr>
          <p:cNvPr id="8195" name="Rectangle 2"/>
          <p:cNvSpPr>
            <a:spLocks noGrp="1" noRot="1" noChangeAspect="1" noChangeArrowheads="1" noTextEdit="1"/>
          </p:cNvSpPr>
          <p:nvPr>
            <p:ph type="sldImg"/>
          </p:nvPr>
        </p:nvSpPr>
        <p:spPr>
          <a:ln/>
        </p:spPr>
      </p:sp>
      <p:sp>
        <p:nvSpPr>
          <p:cNvPr id="819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7"/>
          <p:cNvSpPr>
            <a:spLocks noGrp="1" noChangeArrowheads="1"/>
          </p:cNvSpPr>
          <p:nvPr>
            <p:ph type="sldNum" sz="quarter" idx="5"/>
          </p:nvPr>
        </p:nvSpPr>
        <p:spPr>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fld id="{FB291737-CF2F-4245-9606-8368BE47A5CC}" type="slidenum">
              <a:rPr lang="en-US" sz="1200"/>
              <a:pPr/>
              <a:t>17</a:t>
            </a:fld>
            <a:endParaRPr lang="en-US" sz="1200"/>
          </a:p>
        </p:txBody>
      </p:sp>
      <p:sp>
        <p:nvSpPr>
          <p:cNvPr id="9219" name="Rectangle 2"/>
          <p:cNvSpPr>
            <a:spLocks noGrp="1" noRot="1" noChangeAspect="1" noChangeArrowheads="1" noTextEdit="1"/>
          </p:cNvSpPr>
          <p:nvPr>
            <p:ph type="sldImg"/>
          </p:nvPr>
        </p:nvSpPr>
        <p:spPr>
          <a:ln/>
        </p:spPr>
      </p:sp>
      <p:sp>
        <p:nvSpPr>
          <p:cNvPr id="9220"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Importance</a:t>
            </a:r>
            <a:r>
              <a:rPr lang="en-US" baseline="0" dirty="0" smtClean="0"/>
              <a:t> here is taking that dialogue, discussion to a deeper level in which participants experience deep meaningful learning</a:t>
            </a:r>
            <a:endParaRPr lang="en-US" dirty="0"/>
          </a:p>
        </p:txBody>
      </p:sp>
      <p:sp>
        <p:nvSpPr>
          <p:cNvPr id="4" name="Slide Number Placeholder 3"/>
          <p:cNvSpPr>
            <a:spLocks noGrp="1"/>
          </p:cNvSpPr>
          <p:nvPr>
            <p:ph type="sldNum" sz="quarter" idx="10"/>
          </p:nvPr>
        </p:nvSpPr>
        <p:spPr/>
        <p:txBody>
          <a:bodyPr/>
          <a:lstStyle/>
          <a:p>
            <a:fld id="{4305D41A-8072-422A-A5BE-D438299DAE02}" type="slidenum">
              <a:rPr lang="en-US" smtClean="0"/>
              <a:pPr/>
              <a:t>3</a:t>
            </a:fld>
            <a:endParaRPr lang="en-US"/>
          </a:p>
        </p:txBody>
      </p:sp>
    </p:spTree>
    <p:extLst>
      <p:ext uri="{BB962C8B-B14F-4D97-AF65-F5344CB8AC3E}">
        <p14:creationId xmlns:p14="http://schemas.microsoft.com/office/powerpoint/2010/main" xmlns="" val="3598193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All ages process</a:t>
            </a:r>
            <a:r>
              <a:rPr lang="en-US" baseline="0" dirty="0" smtClean="0"/>
              <a:t> information similarly </a:t>
            </a:r>
            <a:endParaRPr lang="en-US" dirty="0" smtClean="0"/>
          </a:p>
          <a:p>
            <a:r>
              <a:rPr lang="en-US" dirty="0" smtClean="0"/>
              <a:t>ORID - due to the four levels of thinking (observation, reflection, interpretation, and decision) on which it is based</a:t>
            </a:r>
          </a:p>
          <a:p>
            <a:endParaRPr lang="en-US" dirty="0" smtClean="0"/>
          </a:p>
        </p:txBody>
      </p:sp>
      <p:sp>
        <p:nvSpPr>
          <p:cNvPr id="4" name="Slide Number Placeholder 3"/>
          <p:cNvSpPr>
            <a:spLocks noGrp="1"/>
          </p:cNvSpPr>
          <p:nvPr>
            <p:ph type="sldNum" sz="quarter" idx="10"/>
          </p:nvPr>
        </p:nvSpPr>
        <p:spPr/>
        <p:txBody>
          <a:bodyPr/>
          <a:lstStyle/>
          <a:p>
            <a:fld id="{C5C3B996-80DA-44E5-B989-1D5843656CD3}" type="slidenum">
              <a:rPr lang="en-US" smtClean="0"/>
              <a:pPr/>
              <a:t>4</a:t>
            </a:fld>
            <a:endParaRPr lang="en-US"/>
          </a:p>
        </p:txBody>
      </p:sp>
    </p:spTree>
    <p:extLst>
      <p:ext uri="{BB962C8B-B14F-4D97-AF65-F5344CB8AC3E}">
        <p14:creationId xmlns:p14="http://schemas.microsoft.com/office/powerpoint/2010/main" xmlns="" val="220945403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Thinking Process:</a:t>
            </a:r>
          </a:p>
          <a:p>
            <a:pPr lvl="0"/>
            <a:r>
              <a:rPr lang="en-CA" sz="1200" kern="1200" dirty="0" smtClean="0">
                <a:solidFill>
                  <a:schemeClr val="tx1"/>
                </a:solidFill>
                <a:effectLst/>
                <a:latin typeface="+mn-lt"/>
                <a:ea typeface="+mn-ea"/>
                <a:cs typeface="+mn-cs"/>
              </a:rPr>
              <a:t>Usually unconscious</a:t>
            </a:r>
            <a:endParaRPr lang="en-US" sz="1200" kern="1200" dirty="0" smtClean="0">
              <a:solidFill>
                <a:schemeClr val="tx1"/>
              </a:solidFill>
              <a:effectLst/>
              <a:latin typeface="+mn-lt"/>
              <a:ea typeface="+mn-ea"/>
              <a:cs typeface="+mn-cs"/>
            </a:endParaRPr>
          </a:p>
          <a:p>
            <a:pPr lvl="0"/>
            <a:r>
              <a:rPr lang="en-CA" sz="1200" kern="1200" dirty="0" smtClean="0">
                <a:solidFill>
                  <a:schemeClr val="tx1"/>
                </a:solidFill>
                <a:effectLst/>
                <a:latin typeface="+mn-lt"/>
                <a:ea typeface="+mn-ea"/>
                <a:cs typeface="+mn-cs"/>
              </a:rPr>
              <a:t>Pattern of learning and processing basically same infant, child, adolescent, adult</a:t>
            </a:r>
            <a:endParaRPr lang="en-US" sz="1200" kern="1200" dirty="0" smtClean="0">
              <a:solidFill>
                <a:schemeClr val="tx1"/>
              </a:solidFill>
              <a:effectLst/>
              <a:latin typeface="+mn-lt"/>
              <a:ea typeface="+mn-ea"/>
              <a:cs typeface="+mn-cs"/>
            </a:endParaRPr>
          </a:p>
          <a:p>
            <a:pPr lvl="0"/>
            <a:r>
              <a:rPr lang="en-CA" sz="1200" kern="1200" dirty="0" smtClean="0">
                <a:solidFill>
                  <a:schemeClr val="tx1"/>
                </a:solidFill>
                <a:effectLst/>
                <a:latin typeface="+mn-lt"/>
                <a:ea typeface="+mn-ea"/>
                <a:cs typeface="+mn-cs"/>
              </a:rPr>
              <a:t>Content changes, more internal associations to build on</a:t>
            </a:r>
            <a:endParaRPr lang="en-US" sz="1200" kern="1200" dirty="0" smtClean="0">
              <a:solidFill>
                <a:schemeClr val="tx1"/>
              </a:solidFill>
              <a:effectLst/>
              <a:latin typeface="+mn-lt"/>
              <a:ea typeface="+mn-ea"/>
              <a:cs typeface="+mn-cs"/>
            </a:endParaRPr>
          </a:p>
          <a:p>
            <a:pPr marL="228600" marR="0" indent="-228600" algn="l" defTabSz="914400" rtl="0" eaLnBrk="1" fontAlgn="auto" latinLnBrk="0" hangingPunct="1">
              <a:lnSpc>
                <a:spcPct val="100000"/>
              </a:lnSpc>
              <a:spcBef>
                <a:spcPts val="0"/>
              </a:spcBef>
              <a:spcAft>
                <a:spcPts val="0"/>
              </a:spcAft>
              <a:buClrTx/>
              <a:buSzTx/>
              <a:buFontTx/>
              <a:buAutoNum type="arabicPeriod"/>
              <a:tabLst/>
              <a:defRPr/>
            </a:pPr>
            <a:endParaRPr lang="en-US" dirty="0" smtClean="0"/>
          </a:p>
          <a:p>
            <a:pPr marL="228600" marR="0" indent="-228600" algn="l" defTabSz="914400" rtl="0" eaLnBrk="1" fontAlgn="auto" latinLnBrk="0" hangingPunct="1">
              <a:lnSpc>
                <a:spcPct val="100000"/>
              </a:lnSpc>
              <a:spcBef>
                <a:spcPts val="0"/>
              </a:spcBef>
              <a:spcAft>
                <a:spcPts val="0"/>
              </a:spcAft>
              <a:buClrTx/>
              <a:buSzTx/>
              <a:buFontTx/>
              <a:buAutoNum type="arabicPeriod"/>
              <a:tabLst/>
              <a:defRPr/>
            </a:pPr>
            <a:r>
              <a:rPr lang="en-US" dirty="0" smtClean="0"/>
              <a:t>encounters the external world;  directly observable data </a:t>
            </a:r>
          </a:p>
          <a:p>
            <a:pPr marL="228600" marR="0" indent="-228600" algn="l" defTabSz="914400" rtl="0" eaLnBrk="1" fontAlgn="auto" latinLnBrk="0" hangingPunct="1">
              <a:lnSpc>
                <a:spcPct val="100000"/>
              </a:lnSpc>
              <a:spcBef>
                <a:spcPts val="0"/>
              </a:spcBef>
              <a:spcAft>
                <a:spcPts val="0"/>
              </a:spcAft>
              <a:buClrTx/>
              <a:buSzTx/>
              <a:buFontTx/>
              <a:buAutoNum type="arabicPeriod"/>
              <a:tabLst/>
              <a:defRPr/>
            </a:pPr>
            <a:r>
              <a:rPr lang="en-US" dirty="0" smtClean="0"/>
              <a:t>associates internal experiences with it (just as real as external data) </a:t>
            </a:r>
          </a:p>
          <a:p>
            <a:pPr marL="228600" marR="0" indent="-228600" algn="l" defTabSz="914400" rtl="0" eaLnBrk="1" fontAlgn="auto" latinLnBrk="0" hangingPunct="1">
              <a:lnSpc>
                <a:spcPct val="100000"/>
              </a:lnSpc>
              <a:spcBef>
                <a:spcPts val="0"/>
              </a:spcBef>
              <a:spcAft>
                <a:spcPts val="0"/>
              </a:spcAft>
              <a:buClrTx/>
              <a:buSzTx/>
              <a:buFontTx/>
              <a:buAutoNum type="arabicPeriod"/>
              <a:tabLst/>
              <a:defRPr/>
            </a:pPr>
            <a:r>
              <a:rPr lang="en-US" dirty="0" smtClean="0"/>
              <a:t>finds meaning</a:t>
            </a:r>
          </a:p>
          <a:p>
            <a:pPr marL="228600" marR="0" indent="-228600" algn="l" defTabSz="914400" rtl="0" eaLnBrk="1" fontAlgn="auto" latinLnBrk="0" hangingPunct="1">
              <a:lnSpc>
                <a:spcPct val="100000"/>
              </a:lnSpc>
              <a:spcBef>
                <a:spcPts val="0"/>
              </a:spcBef>
              <a:spcAft>
                <a:spcPts val="0"/>
              </a:spcAft>
              <a:buClrTx/>
              <a:buSzTx/>
              <a:buFontTx/>
              <a:buAutoNum type="arabicPeriod"/>
              <a:tabLst/>
              <a:defRPr/>
            </a:pPr>
            <a:r>
              <a:rPr lang="en-US" dirty="0" smtClean="0"/>
              <a:t>makes a conclusion or decision based on all of the above (need to connect back to world; “if we do not decide future implications for action, our reflection is stuck on viewing internal responses or theoretical implications. Application of learning is the final stage of processing.”)</a:t>
            </a:r>
          </a:p>
          <a:p>
            <a:pPr marL="0" marR="0" indent="0" algn="l" defTabSz="914400" rtl="0" eaLnBrk="1" fontAlgn="auto" latinLnBrk="0" hangingPunct="1">
              <a:lnSpc>
                <a:spcPct val="100000"/>
              </a:lnSpc>
              <a:spcBef>
                <a:spcPts val="0"/>
              </a:spcBef>
              <a:spcAft>
                <a:spcPts val="0"/>
              </a:spcAft>
              <a:buClrTx/>
              <a:buSzTx/>
              <a:buFontTx/>
              <a:buNone/>
              <a:tabLst/>
              <a:defRPr/>
            </a:pPr>
            <a:endParaRPr lang="en-US" dirty="0" smtClean="0"/>
          </a:p>
          <a:p>
            <a:r>
              <a:rPr lang="en-US" dirty="0" smtClean="0"/>
              <a:t>Thinking, reflecting,</a:t>
            </a:r>
            <a:r>
              <a:rPr lang="en-US" baseline="0" dirty="0" smtClean="0"/>
              <a:t> making decision  - complex processes involved</a:t>
            </a:r>
          </a:p>
          <a:p>
            <a:endParaRPr lang="en-US" baseline="0" dirty="0" smtClean="0"/>
          </a:p>
          <a:p>
            <a:r>
              <a:rPr lang="en-US" baseline="0" dirty="0" smtClean="0"/>
              <a:t>Edgar Schein – our nervous system is data-gathering system, emotional processing system, meaning-creation system and a decisional/ implementation system all at same time </a:t>
            </a:r>
          </a:p>
          <a:p>
            <a:pPr marL="0" marR="0" indent="0" algn="l" defTabSz="914400" rtl="0" eaLnBrk="1" fontAlgn="auto" latinLnBrk="0" hangingPunct="1">
              <a:lnSpc>
                <a:spcPct val="100000"/>
              </a:lnSpc>
              <a:spcBef>
                <a:spcPts val="0"/>
              </a:spcBef>
              <a:spcAft>
                <a:spcPts val="0"/>
              </a:spcAft>
              <a:buClrTx/>
              <a:buSzTx/>
              <a:buFontTx/>
              <a:buNone/>
              <a:tabLst/>
              <a:defRPr/>
            </a:pPr>
            <a:endParaRPr lang="en-US" dirty="0" smtClean="0"/>
          </a:p>
          <a:p>
            <a:pPr marL="228600" marR="0" indent="-228600" algn="l" defTabSz="914400" rtl="0" eaLnBrk="1" fontAlgn="auto" latinLnBrk="0" hangingPunct="1">
              <a:lnSpc>
                <a:spcPct val="100000"/>
              </a:lnSpc>
              <a:spcBef>
                <a:spcPts val="0"/>
              </a:spcBef>
              <a:spcAft>
                <a:spcPts val="0"/>
              </a:spcAft>
              <a:buClrTx/>
              <a:buSzTx/>
              <a:buFontTx/>
              <a:buAutoNum type="arabicPeriod"/>
              <a:tabLst/>
              <a:defRPr/>
            </a:pPr>
            <a:endParaRPr lang="en-US" dirty="0" smtClean="0"/>
          </a:p>
          <a:p>
            <a:endParaRPr lang="en-US" dirty="0"/>
          </a:p>
        </p:txBody>
      </p:sp>
      <p:sp>
        <p:nvSpPr>
          <p:cNvPr id="4" name="Slide Number Placeholder 3"/>
          <p:cNvSpPr>
            <a:spLocks noGrp="1"/>
          </p:cNvSpPr>
          <p:nvPr>
            <p:ph type="sldNum" sz="quarter" idx="10"/>
          </p:nvPr>
        </p:nvSpPr>
        <p:spPr/>
        <p:txBody>
          <a:bodyPr/>
          <a:lstStyle/>
          <a:p>
            <a:fld id="{905961D7-3B2B-489D-9404-D48E259146CB}" type="slidenum">
              <a:rPr lang="en-US" smtClean="0"/>
              <a:pPr/>
              <a:t>5</a:t>
            </a:fld>
            <a:endParaRPr lang="en-US"/>
          </a:p>
        </p:txBody>
      </p:sp>
    </p:spTree>
    <p:extLst>
      <p:ext uri="{BB962C8B-B14F-4D97-AF65-F5344CB8AC3E}">
        <p14:creationId xmlns:p14="http://schemas.microsoft.com/office/powerpoint/2010/main" xmlns="" val="35687271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Cathy’s – shared experience</a:t>
            </a:r>
            <a:endParaRPr lang="en-US" dirty="0"/>
          </a:p>
        </p:txBody>
      </p:sp>
      <p:sp>
        <p:nvSpPr>
          <p:cNvPr id="4" name="Slide Number Placeholder 3"/>
          <p:cNvSpPr>
            <a:spLocks noGrp="1"/>
          </p:cNvSpPr>
          <p:nvPr>
            <p:ph type="sldNum" sz="quarter" idx="10"/>
          </p:nvPr>
        </p:nvSpPr>
        <p:spPr/>
        <p:txBody>
          <a:bodyPr/>
          <a:lstStyle/>
          <a:p>
            <a:fld id="{4305D41A-8072-422A-A5BE-D438299DAE02}" type="slidenum">
              <a:rPr lang="en-US" smtClean="0"/>
              <a:pPr/>
              <a:t>7</a:t>
            </a:fld>
            <a:endParaRPr lang="en-US"/>
          </a:p>
        </p:txBody>
      </p:sp>
    </p:spTree>
    <p:extLst>
      <p:ext uri="{BB962C8B-B14F-4D97-AF65-F5344CB8AC3E}">
        <p14:creationId xmlns:p14="http://schemas.microsoft.com/office/powerpoint/2010/main" xmlns="" val="41528633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305D41A-8072-422A-A5BE-D438299DAE02}" type="slidenum">
              <a:rPr lang="en-US" smtClean="0"/>
              <a:pPr/>
              <a:t>8</a:t>
            </a:fld>
            <a:endParaRPr lang="en-US"/>
          </a:p>
        </p:txBody>
      </p:sp>
    </p:spTree>
    <p:extLst>
      <p:ext uri="{BB962C8B-B14F-4D97-AF65-F5344CB8AC3E}">
        <p14:creationId xmlns:p14="http://schemas.microsoft.com/office/powerpoint/2010/main" xmlns="" val="32177844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Project: </a:t>
            </a:r>
          </a:p>
          <a:p>
            <a:pPr marL="228600" marR="0" indent="-228600" algn="l" defTabSz="914400" rtl="0" eaLnBrk="1" fontAlgn="auto" latinLnBrk="0" hangingPunct="1">
              <a:lnSpc>
                <a:spcPct val="100000"/>
              </a:lnSpc>
              <a:spcBef>
                <a:spcPts val="0"/>
              </a:spcBef>
              <a:spcAft>
                <a:spcPts val="0"/>
              </a:spcAft>
              <a:buClrTx/>
              <a:buSzTx/>
              <a:buFontTx/>
              <a:buAutoNum type="alphaLcParenR"/>
              <a:tabLst/>
              <a:defRPr/>
            </a:pPr>
            <a:r>
              <a:rPr lang="en-US" dirty="0" smtClean="0"/>
              <a:t>To present project info to community</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b) Participation in Focused Conversations of articles, shared observations, and shared experiences within the project, lead by our Aboriginal Advisor, Eleanor Skead, has enriched our teams learning in a structured and powerful way. The Focused Conversation Method has proven effective in building shared understanding and respect, strengthening communication, supporting the examination of issues or new ideas, drawing out insights and formulating informed decisions. It deepens learning and addresses problems of applying and making use of what is learned. </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kern="1200" dirty="0" smtClean="0">
              <a:solidFill>
                <a:schemeClr val="tx1"/>
              </a:solidFill>
              <a:effectLst/>
              <a:latin typeface="+mn-lt"/>
              <a:ea typeface="+mn-ea"/>
              <a:cs typeface="+mn-cs"/>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200" kern="1200" dirty="0" smtClean="0">
                <a:solidFill>
                  <a:schemeClr val="tx1"/>
                </a:solidFill>
                <a:effectLst/>
                <a:latin typeface="+mn-lt"/>
                <a:ea typeface="+mn-ea"/>
                <a:cs typeface="+mn-cs"/>
              </a:rPr>
              <a:t>Currently the method is being used to debrief the shared experience of lesson observation by a group of teachers participating in Collaborative Action Research. </a:t>
            </a:r>
            <a:endParaRPr lang="en-US" dirty="0" smtClean="0"/>
          </a:p>
          <a:p>
            <a:endParaRPr lang="en-US" dirty="0" smtClean="0"/>
          </a:p>
          <a:p>
            <a:r>
              <a:rPr lang="en-US" sz="1200" kern="1200" dirty="0" smtClean="0">
                <a:solidFill>
                  <a:schemeClr val="tx1"/>
                </a:solidFill>
                <a:effectLst/>
                <a:latin typeface="+mn-lt"/>
                <a:ea typeface="+mn-ea"/>
                <a:cs typeface="+mn-cs"/>
              </a:rPr>
              <a:t>Future exploration - to enrich learning for educators within professional learning models - mathematics</a:t>
            </a:r>
          </a:p>
          <a:p>
            <a:endParaRPr lang="en-US" sz="1200" kern="120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C5C3B996-80DA-44E5-B989-1D5843656CD3}" type="slidenum">
              <a:rPr lang="en-US" smtClean="0"/>
              <a:pPr/>
              <a:t>9</a:t>
            </a:fld>
            <a:endParaRPr lang="en-US"/>
          </a:p>
        </p:txBody>
      </p:sp>
    </p:spTree>
    <p:extLst>
      <p:ext uri="{BB962C8B-B14F-4D97-AF65-F5344CB8AC3E}">
        <p14:creationId xmlns:p14="http://schemas.microsoft.com/office/powerpoint/2010/main" xmlns="" val="190933935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Learn </a:t>
            </a:r>
            <a:endParaRPr lang="en-US" dirty="0"/>
          </a:p>
        </p:txBody>
      </p:sp>
      <p:sp>
        <p:nvSpPr>
          <p:cNvPr id="4" name="Slide Number Placeholder 3"/>
          <p:cNvSpPr>
            <a:spLocks noGrp="1"/>
          </p:cNvSpPr>
          <p:nvPr>
            <p:ph type="sldNum" sz="quarter" idx="10"/>
          </p:nvPr>
        </p:nvSpPr>
        <p:spPr/>
        <p:txBody>
          <a:bodyPr/>
          <a:lstStyle/>
          <a:p>
            <a:fld id="{C5C3B996-80DA-44E5-B989-1D5843656CD3}" type="slidenum">
              <a:rPr lang="en-US" smtClean="0"/>
              <a:pPr/>
              <a:t>11</a:t>
            </a:fld>
            <a:endParaRPr lang="en-US"/>
          </a:p>
        </p:txBody>
      </p:sp>
    </p:spTree>
    <p:extLst>
      <p:ext uri="{BB962C8B-B14F-4D97-AF65-F5344CB8AC3E}">
        <p14:creationId xmlns:p14="http://schemas.microsoft.com/office/powerpoint/2010/main" xmlns="" val="251978346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Saves time – reduced meeting time as go through</a:t>
            </a:r>
            <a:r>
              <a:rPr lang="en-US" baseline="0" dirty="0" smtClean="0"/>
              <a:t> a disciplined group thinking process</a:t>
            </a:r>
          </a:p>
          <a:p>
            <a:r>
              <a:rPr lang="en-US" baseline="0" dirty="0" smtClean="0"/>
              <a:t>Time and place – prevents conversation from drifting aimlessly along.  </a:t>
            </a:r>
            <a:endParaRPr lang="en-US" dirty="0"/>
          </a:p>
        </p:txBody>
      </p:sp>
      <p:sp>
        <p:nvSpPr>
          <p:cNvPr id="4" name="Slide Number Placeholder 3"/>
          <p:cNvSpPr>
            <a:spLocks noGrp="1"/>
          </p:cNvSpPr>
          <p:nvPr>
            <p:ph type="sldNum" sz="quarter" idx="10"/>
          </p:nvPr>
        </p:nvSpPr>
        <p:spPr/>
        <p:txBody>
          <a:bodyPr/>
          <a:lstStyle/>
          <a:p>
            <a:fld id="{C5C3B996-80DA-44E5-B989-1D5843656CD3}" type="slidenum">
              <a:rPr lang="en-US" smtClean="0"/>
              <a:pPr/>
              <a:t>12</a:t>
            </a:fld>
            <a:endParaRPr lang="en-US"/>
          </a:p>
        </p:txBody>
      </p:sp>
    </p:spTree>
    <p:extLst>
      <p:ext uri="{BB962C8B-B14F-4D97-AF65-F5344CB8AC3E}">
        <p14:creationId xmlns:p14="http://schemas.microsoft.com/office/powerpoint/2010/main" xmlns="" val="34419928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CA"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CA" smtClean="0"/>
              <a:t>Click to edit Master subtitle style</a:t>
            </a:r>
            <a:endParaRPr lang="en-US"/>
          </a:p>
        </p:txBody>
      </p:sp>
      <p:sp>
        <p:nvSpPr>
          <p:cNvPr id="4" name="Date Placeholder 3"/>
          <p:cNvSpPr>
            <a:spLocks noGrp="1"/>
          </p:cNvSpPr>
          <p:nvPr>
            <p:ph type="dt" sz="half" idx="10"/>
          </p:nvPr>
        </p:nvSpPr>
        <p:spPr/>
        <p:txBody>
          <a:bodyPr/>
          <a:lstStyle/>
          <a:p>
            <a:fld id="{7F33CCA0-94DD-2947-9746-90B0221EB69D}" type="datetimeFigureOut">
              <a:rPr lang="en-US" smtClean="0"/>
              <a:pPr/>
              <a:t>8/7/2013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40117556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4" name="Date Placeholder 3"/>
          <p:cNvSpPr>
            <a:spLocks noGrp="1"/>
          </p:cNvSpPr>
          <p:nvPr>
            <p:ph type="dt" sz="half" idx="10"/>
          </p:nvPr>
        </p:nvSpPr>
        <p:spPr/>
        <p:txBody>
          <a:bodyPr/>
          <a:lstStyle/>
          <a:p>
            <a:fld id="{7F33CCA0-94DD-2947-9746-90B0221EB69D}" type="datetimeFigureOut">
              <a:rPr lang="en-US" smtClean="0"/>
              <a:pPr/>
              <a:t>8/7/2013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21982791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CA"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4" name="Date Placeholder 3"/>
          <p:cNvSpPr>
            <a:spLocks noGrp="1"/>
          </p:cNvSpPr>
          <p:nvPr>
            <p:ph type="dt" sz="half" idx="10"/>
          </p:nvPr>
        </p:nvSpPr>
        <p:spPr/>
        <p:txBody>
          <a:bodyPr/>
          <a:lstStyle/>
          <a:p>
            <a:fld id="{7F33CCA0-94DD-2947-9746-90B0221EB69D}" type="datetimeFigureOut">
              <a:rPr lang="en-US" smtClean="0"/>
              <a:pPr/>
              <a:t>8/7/2013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138078189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clipArtAndTx">
  <p:cSld name="Title, Clip Art and Text">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0"/>
            <a:ext cx="7772400" cy="1143000"/>
          </a:xfrm>
        </p:spPr>
        <p:txBody>
          <a:bodyPr/>
          <a:lstStyle/>
          <a:p>
            <a:r>
              <a:rPr lang="en-US" smtClean="0"/>
              <a:t>Click to edit Master title style</a:t>
            </a:r>
            <a:endParaRPr lang="en-US"/>
          </a:p>
        </p:txBody>
      </p:sp>
      <p:sp>
        <p:nvSpPr>
          <p:cNvPr id="3" name="ClipArt Placeholder 2"/>
          <p:cNvSpPr>
            <a:spLocks noGrp="1"/>
          </p:cNvSpPr>
          <p:nvPr>
            <p:ph type="clipArt" sz="half" idx="1"/>
          </p:nvPr>
        </p:nvSpPr>
        <p:spPr>
          <a:xfrm>
            <a:off x="685800" y="1981200"/>
            <a:ext cx="3810000" cy="4114800"/>
          </a:xfrm>
        </p:spPr>
        <p:txBody>
          <a:bodyPr/>
          <a:lstStyle/>
          <a:p>
            <a:pPr lvl="0"/>
            <a:endParaRPr lang="en-US" noProof="0" smtClean="0"/>
          </a:p>
        </p:txBody>
      </p:sp>
      <p:sp>
        <p:nvSpPr>
          <p:cNvPr id="4" name="Text Placeholder 3"/>
          <p:cNvSpPr>
            <a:spLocks noGrp="1"/>
          </p:cNvSpPr>
          <p:nvPr>
            <p:ph type="body" sz="half" idx="2"/>
          </p:nvPr>
        </p:nvSpPr>
        <p:spPr>
          <a:xfrm>
            <a:off x="46482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r>
              <a:rPr lang="en-US"/>
              <a:t>01 May 2002</a:t>
            </a:r>
          </a:p>
        </p:txBody>
      </p:sp>
      <p:sp>
        <p:nvSpPr>
          <p:cNvPr id="6" name="Rectangle 5"/>
          <p:cNvSpPr>
            <a:spLocks noGrp="1" noChangeArrowheads="1"/>
          </p:cNvSpPr>
          <p:nvPr>
            <p:ph type="ftr" sz="quarter" idx="11"/>
          </p:nvPr>
        </p:nvSpPr>
        <p:spPr>
          <a:ln/>
        </p:spPr>
        <p:txBody>
          <a:bodyPr/>
          <a:lstStyle>
            <a:lvl1pPr>
              <a:defRPr/>
            </a:lvl1pPr>
          </a:lstStyle>
          <a:p>
            <a:pPr>
              <a:defRPr/>
            </a:pPr>
            <a:r>
              <a:rPr lang="en-US"/>
              <a:t>©Institute of Cultural Affairs</a:t>
            </a:r>
          </a:p>
        </p:txBody>
      </p:sp>
      <p:sp>
        <p:nvSpPr>
          <p:cNvPr id="7" name="Rectangle 6"/>
          <p:cNvSpPr>
            <a:spLocks noGrp="1" noChangeArrowheads="1"/>
          </p:cNvSpPr>
          <p:nvPr>
            <p:ph type="sldNum" sz="quarter" idx="12"/>
          </p:nvPr>
        </p:nvSpPr>
        <p:spPr>
          <a:ln/>
        </p:spPr>
        <p:txBody>
          <a:bodyPr/>
          <a:lstStyle>
            <a:lvl1pPr>
              <a:defRPr/>
            </a:lvl1pPr>
          </a:lstStyle>
          <a:p>
            <a:pPr>
              <a:defRPr/>
            </a:pPr>
            <a:fld id="{536528D3-B34B-4EEC-82BC-12DE0F6B91DB}" type="slidenum">
              <a:rPr lang="en-US"/>
              <a:pPr>
                <a:defRPr/>
              </a:pPr>
              <a:t>‹#›</a:t>
            </a:fld>
            <a:endParaRPr lang="en-US"/>
          </a:p>
        </p:txBody>
      </p:sp>
    </p:spTree>
    <p:extLst>
      <p:ext uri="{BB962C8B-B14F-4D97-AF65-F5344CB8AC3E}">
        <p14:creationId xmlns:p14="http://schemas.microsoft.com/office/powerpoint/2010/main" xmlns="" val="37210443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smtClean="0"/>
              <a:t>Click to edit Master title style</a:t>
            </a:r>
            <a:endParaRPr lang="en-US"/>
          </a:p>
        </p:txBody>
      </p:sp>
      <p:sp>
        <p:nvSpPr>
          <p:cNvPr id="3" name="Content Placeholder 2"/>
          <p:cNvSpPr>
            <a:spLocks noGrp="1"/>
          </p:cNvSpPr>
          <p:nvPr>
            <p:ph idx="1"/>
          </p:nvPr>
        </p:nvSpPr>
        <p:spPr/>
        <p:txBody>
          <a:body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4" name="Date Placeholder 3"/>
          <p:cNvSpPr>
            <a:spLocks noGrp="1"/>
          </p:cNvSpPr>
          <p:nvPr>
            <p:ph type="dt" sz="half" idx="10"/>
          </p:nvPr>
        </p:nvSpPr>
        <p:spPr/>
        <p:txBody>
          <a:bodyPr/>
          <a:lstStyle/>
          <a:p>
            <a:fld id="{7F33CCA0-94DD-2947-9746-90B0221EB69D}" type="datetimeFigureOut">
              <a:rPr lang="en-US" smtClean="0"/>
              <a:pPr/>
              <a:t>8/7/2013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14248657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CA"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CA" smtClean="0"/>
              <a:t>Click to edit Master text styles</a:t>
            </a:r>
          </a:p>
        </p:txBody>
      </p:sp>
      <p:sp>
        <p:nvSpPr>
          <p:cNvPr id="4" name="Date Placeholder 3"/>
          <p:cNvSpPr>
            <a:spLocks noGrp="1"/>
          </p:cNvSpPr>
          <p:nvPr>
            <p:ph type="dt" sz="half" idx="10"/>
          </p:nvPr>
        </p:nvSpPr>
        <p:spPr/>
        <p:txBody>
          <a:bodyPr/>
          <a:lstStyle/>
          <a:p>
            <a:fld id="{7F33CCA0-94DD-2947-9746-90B0221EB69D}" type="datetimeFigureOut">
              <a:rPr lang="en-US" smtClean="0"/>
              <a:pPr/>
              <a:t>8/7/2013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13443443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5" name="Date Placeholder 4"/>
          <p:cNvSpPr>
            <a:spLocks noGrp="1"/>
          </p:cNvSpPr>
          <p:nvPr>
            <p:ph type="dt" sz="half" idx="10"/>
          </p:nvPr>
        </p:nvSpPr>
        <p:spPr/>
        <p:txBody>
          <a:bodyPr/>
          <a:lstStyle/>
          <a:p>
            <a:fld id="{7F33CCA0-94DD-2947-9746-90B0221EB69D}" type="datetimeFigureOut">
              <a:rPr lang="en-US" smtClean="0"/>
              <a:pPr/>
              <a:t>8/7/2013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41220777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CA"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CA"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CA"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7" name="Date Placeholder 6"/>
          <p:cNvSpPr>
            <a:spLocks noGrp="1"/>
          </p:cNvSpPr>
          <p:nvPr>
            <p:ph type="dt" sz="half" idx="10"/>
          </p:nvPr>
        </p:nvSpPr>
        <p:spPr/>
        <p:txBody>
          <a:bodyPr/>
          <a:lstStyle/>
          <a:p>
            <a:fld id="{7F33CCA0-94DD-2947-9746-90B0221EB69D}" type="datetimeFigureOut">
              <a:rPr lang="en-US" smtClean="0"/>
              <a:pPr/>
              <a:t>8/7/2013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40113974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smtClean="0"/>
              <a:t>Click to edit Master title style</a:t>
            </a:r>
            <a:endParaRPr lang="en-US"/>
          </a:p>
        </p:txBody>
      </p:sp>
      <p:sp>
        <p:nvSpPr>
          <p:cNvPr id="3" name="Date Placeholder 2"/>
          <p:cNvSpPr>
            <a:spLocks noGrp="1"/>
          </p:cNvSpPr>
          <p:nvPr>
            <p:ph type="dt" sz="half" idx="10"/>
          </p:nvPr>
        </p:nvSpPr>
        <p:spPr/>
        <p:txBody>
          <a:bodyPr/>
          <a:lstStyle/>
          <a:p>
            <a:fld id="{7F33CCA0-94DD-2947-9746-90B0221EB69D}" type="datetimeFigureOut">
              <a:rPr lang="en-US" smtClean="0"/>
              <a:pPr/>
              <a:t>8/7/2013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405854427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F33CCA0-94DD-2947-9746-90B0221EB69D}" type="datetimeFigureOut">
              <a:rPr lang="en-US" smtClean="0"/>
              <a:pPr/>
              <a:t>8/7/2013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32840700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CA"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CA" smtClean="0"/>
              <a:t>Click to edit Master text styles</a:t>
            </a:r>
          </a:p>
        </p:txBody>
      </p:sp>
      <p:sp>
        <p:nvSpPr>
          <p:cNvPr id="5" name="Date Placeholder 4"/>
          <p:cNvSpPr>
            <a:spLocks noGrp="1"/>
          </p:cNvSpPr>
          <p:nvPr>
            <p:ph type="dt" sz="half" idx="10"/>
          </p:nvPr>
        </p:nvSpPr>
        <p:spPr/>
        <p:txBody>
          <a:bodyPr/>
          <a:lstStyle/>
          <a:p>
            <a:fld id="{7F33CCA0-94DD-2947-9746-90B0221EB69D}" type="datetimeFigureOut">
              <a:rPr lang="en-US" smtClean="0"/>
              <a:pPr/>
              <a:t>8/7/2013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37400272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CA"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CA" smtClean="0"/>
              <a:t>Click to edit Master text styles</a:t>
            </a:r>
          </a:p>
        </p:txBody>
      </p:sp>
      <p:sp>
        <p:nvSpPr>
          <p:cNvPr id="5" name="Date Placeholder 4"/>
          <p:cNvSpPr>
            <a:spLocks noGrp="1"/>
          </p:cNvSpPr>
          <p:nvPr>
            <p:ph type="dt" sz="half" idx="10"/>
          </p:nvPr>
        </p:nvSpPr>
        <p:spPr/>
        <p:txBody>
          <a:bodyPr/>
          <a:lstStyle/>
          <a:p>
            <a:fld id="{7F33CCA0-94DD-2947-9746-90B0221EB69D}" type="datetimeFigureOut">
              <a:rPr lang="en-US" smtClean="0"/>
              <a:pPr/>
              <a:t>8/7/2013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063FA57-51B7-AA47-BE1A-71E8456F4E51}" type="slidenum">
              <a:rPr lang="en-US" smtClean="0"/>
              <a:pPr/>
              <a:t>‹#›</a:t>
            </a:fld>
            <a:endParaRPr lang="en-US"/>
          </a:p>
        </p:txBody>
      </p:sp>
    </p:spTree>
    <p:extLst>
      <p:ext uri="{BB962C8B-B14F-4D97-AF65-F5344CB8AC3E}">
        <p14:creationId xmlns:p14="http://schemas.microsoft.com/office/powerpoint/2010/main" xmlns="" val="115323112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CA"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F33CCA0-94DD-2947-9746-90B0221EB69D}" type="datetimeFigureOut">
              <a:rPr lang="en-US" smtClean="0"/>
              <a:pPr/>
              <a:t>8/7/2013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063FA57-51B7-AA47-BE1A-71E8456F4E51}" type="slidenum">
              <a:rPr lang="en-US" smtClean="0"/>
              <a:pPr/>
              <a:t>‹#›</a:t>
            </a:fld>
            <a:endParaRPr lang="en-US"/>
          </a:p>
        </p:txBody>
      </p:sp>
      <p:sp>
        <p:nvSpPr>
          <p:cNvPr id="7" name="Right Triangle 6"/>
          <p:cNvSpPr/>
          <p:nvPr userDrawn="1"/>
        </p:nvSpPr>
        <p:spPr>
          <a:xfrm>
            <a:off x="0" y="5984240"/>
            <a:ext cx="9144000" cy="873760"/>
          </a:xfrm>
          <a:prstGeom prst="rtTriangle">
            <a:avLst/>
          </a:prstGeom>
          <a:gradFill flip="none" rotWithShape="1">
            <a:gsLst>
              <a:gs pos="0">
                <a:srgbClr val="00A3DB"/>
              </a:gs>
              <a:gs pos="100000">
                <a:schemeClr val="accent1">
                  <a:tint val="50000"/>
                  <a:shade val="100000"/>
                  <a:satMod val="350000"/>
                </a:schemeClr>
              </a:gs>
            </a:gsLst>
            <a:lin ang="5400000" scaled="1"/>
            <a:tileRect/>
          </a:gradFill>
          <a:scene3d>
            <a:camera prst="orthographicFront">
              <a:rot lat="0" lon="10800000" rev="0"/>
            </a:camera>
            <a:lightRig rig="threePt" dir="t"/>
          </a:scene3d>
        </p:spPr>
        <p:style>
          <a:lnRef idx="1">
            <a:schemeClr val="accent1"/>
          </a:lnRef>
          <a:fillRef idx="3">
            <a:schemeClr val="accent1"/>
          </a:fillRef>
          <a:effectRef idx="2">
            <a:schemeClr val="accent1"/>
          </a:effectRef>
          <a:fontRef idx="minor">
            <a:schemeClr val="lt1"/>
          </a:fontRef>
        </p:style>
        <p:txBody>
          <a:bodyPr rtlCol="0" anchor="ctr"/>
          <a:lstStyle/>
          <a:p>
            <a:pPr algn="ctr"/>
            <a:endParaRPr lang="en-CA"/>
          </a:p>
        </p:txBody>
      </p:sp>
      <p:sp>
        <p:nvSpPr>
          <p:cNvPr id="8" name="Right Triangle 7"/>
          <p:cNvSpPr/>
          <p:nvPr userDrawn="1"/>
        </p:nvSpPr>
        <p:spPr>
          <a:xfrm>
            <a:off x="0" y="6085840"/>
            <a:ext cx="9144000" cy="772160"/>
          </a:xfrm>
          <a:prstGeom prst="rtTriangle">
            <a:avLst/>
          </a:prstGeom>
          <a:gradFill flip="none" rotWithShape="1">
            <a:gsLst>
              <a:gs pos="0">
                <a:srgbClr val="00A3DB"/>
              </a:gs>
              <a:gs pos="100000">
                <a:schemeClr val="accent1">
                  <a:tint val="50000"/>
                  <a:shade val="100000"/>
                  <a:satMod val="350000"/>
                </a:schemeClr>
              </a:gs>
            </a:gsLst>
            <a:lin ang="2700000" scaled="1"/>
            <a:tileRect/>
          </a:gra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CA"/>
          </a:p>
        </p:txBody>
      </p:sp>
      <p:pic>
        <p:nvPicPr>
          <p:cNvPr id="9" name="Picture 2"/>
          <p:cNvPicPr>
            <a:picLocks noChangeArrowheads="1"/>
          </p:cNvPicPr>
          <p:nvPr userDrawn="1"/>
        </p:nvPicPr>
        <p:blipFill>
          <a:blip r:embed="rId14">
            <a:extLst>
              <a:ext uri="{28A0092B-C50C-407E-A947-70E740481C1C}">
                <a14:useLocalDpi xmlns:a14="http://schemas.microsoft.com/office/drawing/2010/main" xmlns="" val="0"/>
              </a:ext>
            </a:extLst>
          </a:blip>
          <a:srcRect/>
          <a:stretch>
            <a:fillRect/>
          </a:stretch>
        </p:blipFill>
        <p:spPr bwMode="auto">
          <a:xfrm>
            <a:off x="128270" y="6350000"/>
            <a:ext cx="1652588" cy="45561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785544516"/>
      </p:ext>
    </p:extLst>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 id="2147483663" r:id="rId12"/>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4520" y="2276157"/>
            <a:ext cx="7772400" cy="1470025"/>
          </a:xfrm>
        </p:spPr>
        <p:txBody>
          <a:bodyPr>
            <a:normAutofit fontScale="90000"/>
          </a:bodyPr>
          <a:lstStyle/>
          <a:p>
            <a:pPr lvl="0">
              <a:spcBef>
                <a:spcPct val="20000"/>
              </a:spcBef>
            </a:pPr>
            <a:r>
              <a:rPr lang="en-US" dirty="0" smtClean="0"/>
              <a:t>Facilitating Professional Learning </a:t>
            </a:r>
            <a:r>
              <a:rPr lang="en-US" dirty="0"/>
              <a:t>in </a:t>
            </a:r>
            <a:r>
              <a:rPr lang="en-US" dirty="0" smtClean="0"/>
              <a:t>Mathematics:</a:t>
            </a:r>
            <a:br>
              <a:rPr lang="en-US" dirty="0" smtClean="0"/>
            </a:br>
            <a:r>
              <a:rPr lang="en-US" dirty="0" smtClean="0"/>
              <a:t>Focused </a:t>
            </a:r>
            <a:r>
              <a:rPr lang="en-US" dirty="0"/>
              <a:t>Conversation </a:t>
            </a:r>
            <a:r>
              <a:rPr lang="en-US" dirty="0" smtClean="0"/>
              <a:t>Method</a:t>
            </a:r>
            <a:br>
              <a:rPr lang="en-US" dirty="0" smtClean="0"/>
            </a:br>
            <a:r>
              <a:rPr lang="en-US" dirty="0"/>
              <a:t/>
            </a:r>
            <a:br>
              <a:rPr lang="en-US" dirty="0"/>
            </a:br>
            <a:endParaRPr lang="en-US" dirty="0"/>
          </a:p>
        </p:txBody>
      </p:sp>
      <p:sp>
        <p:nvSpPr>
          <p:cNvPr id="3" name="Subtitle 2"/>
          <p:cNvSpPr>
            <a:spLocks noGrp="1"/>
          </p:cNvSpPr>
          <p:nvPr>
            <p:ph type="subTitle" idx="1"/>
          </p:nvPr>
        </p:nvSpPr>
        <p:spPr>
          <a:xfrm>
            <a:off x="1280160" y="4241800"/>
            <a:ext cx="6400800" cy="1752600"/>
          </a:xfrm>
        </p:spPr>
        <p:txBody>
          <a:bodyPr>
            <a:normAutofit/>
          </a:bodyPr>
          <a:lstStyle/>
          <a:p>
            <a:endParaRPr lang="en-US" dirty="0"/>
          </a:p>
          <a:p>
            <a:r>
              <a:rPr lang="en-US" sz="1900" dirty="0" smtClean="0"/>
              <a:t>Eleanor Skead, Aboriginal Advisor Keewatin-Patricia District School Board</a:t>
            </a:r>
          </a:p>
          <a:p>
            <a:r>
              <a:rPr lang="en-US" sz="1900" dirty="0" smtClean="0"/>
              <a:t>Danielle Blair, Provincial Math Lead</a:t>
            </a:r>
            <a:endParaRPr lang="en-US" sz="1900" dirty="0"/>
          </a:p>
        </p:txBody>
      </p:sp>
    </p:spTree>
    <p:extLst>
      <p:ext uri="{BB962C8B-B14F-4D97-AF65-F5344CB8AC3E}">
        <p14:creationId xmlns:p14="http://schemas.microsoft.com/office/powerpoint/2010/main" xmlns="" val="31984662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Positioning within </a:t>
            </a:r>
            <a:r>
              <a:rPr lang="en-US" smtClean="0"/>
              <a:t>Mathematics Facilitation </a:t>
            </a:r>
            <a:endParaRPr lang="en-US" dirty="0"/>
          </a:p>
        </p:txBody>
      </p:sp>
      <p:sp>
        <p:nvSpPr>
          <p:cNvPr id="3" name="Content Placeholder 2"/>
          <p:cNvSpPr>
            <a:spLocks noGrp="1"/>
          </p:cNvSpPr>
          <p:nvPr>
            <p:ph idx="1"/>
          </p:nvPr>
        </p:nvSpPr>
        <p:spPr/>
        <p:txBody>
          <a:bodyPr/>
          <a:lstStyle/>
          <a:p>
            <a:r>
              <a:rPr lang="en-US" dirty="0"/>
              <a:t>explore the use of the ORID method within current models of professional learning such as CIL-M, artifact study, coaching, action research, as a means to enrich participants learning and </a:t>
            </a:r>
            <a:r>
              <a:rPr lang="en-US" dirty="0" smtClean="0"/>
              <a:t>experience</a:t>
            </a:r>
            <a:endParaRPr lang="en-US" dirty="0"/>
          </a:p>
          <a:p>
            <a:endParaRPr lang="en-US" dirty="0"/>
          </a:p>
        </p:txBody>
      </p:sp>
    </p:spTree>
    <p:extLst>
      <p:ext uri="{BB962C8B-B14F-4D97-AF65-F5344CB8AC3E}">
        <p14:creationId xmlns:p14="http://schemas.microsoft.com/office/powerpoint/2010/main" xmlns="" val="355477631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Benefits</a:t>
            </a:r>
            <a:endParaRPr lang="en-US" dirty="0"/>
          </a:p>
        </p:txBody>
      </p:sp>
      <p:sp>
        <p:nvSpPr>
          <p:cNvPr id="3" name="Content Placeholder 2"/>
          <p:cNvSpPr>
            <a:spLocks noGrp="1"/>
          </p:cNvSpPr>
          <p:nvPr>
            <p:ph idx="1"/>
          </p:nvPr>
        </p:nvSpPr>
        <p:spPr>
          <a:xfrm>
            <a:off x="457200" y="1295400"/>
            <a:ext cx="8229600" cy="4525963"/>
          </a:xfrm>
        </p:spPr>
        <p:txBody>
          <a:bodyPr>
            <a:normAutofit fontScale="47500" lnSpcReduction="20000"/>
          </a:bodyPr>
          <a:lstStyle/>
          <a:p>
            <a:r>
              <a:rPr lang="en-US" sz="5700" dirty="0" smtClean="0"/>
              <a:t>Consensus-making in small groups</a:t>
            </a:r>
          </a:p>
          <a:p>
            <a:r>
              <a:rPr lang="en-US" sz="5700" dirty="0" smtClean="0"/>
              <a:t>Problem-solving</a:t>
            </a:r>
          </a:p>
          <a:p>
            <a:r>
              <a:rPr lang="en-US" sz="5700" dirty="0" smtClean="0"/>
              <a:t>Trouble-shooting</a:t>
            </a:r>
          </a:p>
          <a:p>
            <a:r>
              <a:rPr lang="en-US" sz="5700" dirty="0" smtClean="0"/>
              <a:t>Coaching</a:t>
            </a:r>
          </a:p>
          <a:p>
            <a:r>
              <a:rPr lang="en-US" sz="5700" dirty="0" smtClean="0"/>
              <a:t>Research</a:t>
            </a:r>
          </a:p>
          <a:p>
            <a:r>
              <a:rPr lang="en-US" sz="5700" dirty="0" smtClean="0"/>
              <a:t>Interpretation of data</a:t>
            </a:r>
          </a:p>
          <a:p>
            <a:r>
              <a:rPr lang="en-US" sz="5700" dirty="0" smtClean="0"/>
              <a:t>Means to share common concerns and experiences in depth</a:t>
            </a:r>
          </a:p>
          <a:p>
            <a:r>
              <a:rPr lang="en-US" sz="5700" dirty="0" smtClean="0"/>
              <a:t>Learning experience</a:t>
            </a:r>
          </a:p>
          <a:p>
            <a:r>
              <a:rPr lang="en-US" sz="5700" dirty="0" smtClean="0"/>
              <a:t>High level of participation and action generated</a:t>
            </a:r>
          </a:p>
          <a:p>
            <a:r>
              <a:rPr lang="en-US" sz="5700" dirty="0" smtClean="0"/>
              <a:t>Dramatic impact on participants</a:t>
            </a:r>
          </a:p>
          <a:p>
            <a:pPr marL="0" indent="0">
              <a:buNone/>
            </a:pPr>
            <a:endParaRPr lang="en-US" dirty="0" smtClean="0"/>
          </a:p>
        </p:txBody>
      </p:sp>
    </p:spTree>
    <p:extLst>
      <p:ext uri="{BB962C8B-B14F-4D97-AF65-F5344CB8AC3E}">
        <p14:creationId xmlns:p14="http://schemas.microsoft.com/office/powerpoint/2010/main" xmlns="" val="1363294043"/>
      </p:ext>
    </p:extLst>
  </p:cSld>
  <p:clrMapOvr>
    <a:masterClrMapping/>
  </p:clrMapOvr>
  <mc:AlternateContent xmlns:mc="http://schemas.openxmlformats.org/markup-compatibility/2006">
    <mc:Choice xmlns:p14="http://schemas.microsoft.com/office/powerpoint/2010/main" xmlns="" Requires="p14">
      <p:transition spd="slow" p14:dur="2000"/>
    </mc:Choice>
    <mc:Fallback>
      <p:transition spd="slow"/>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Benefits</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Works with people of mixed backgrounds and ages</a:t>
            </a:r>
          </a:p>
          <a:p>
            <a:r>
              <a:rPr lang="en-US" dirty="0" smtClean="0"/>
              <a:t>Provides focus and path to decisions</a:t>
            </a:r>
          </a:p>
          <a:p>
            <a:r>
              <a:rPr lang="en-US" dirty="0" smtClean="0"/>
              <a:t>Pushes people to be creative rather than critical</a:t>
            </a:r>
          </a:p>
          <a:p>
            <a:r>
              <a:rPr lang="en-US" dirty="0" smtClean="0"/>
              <a:t>Provides room for real listening</a:t>
            </a:r>
          </a:p>
          <a:p>
            <a:r>
              <a:rPr lang="en-US" dirty="0" smtClean="0"/>
              <a:t>Each person’s comments are received, and none are disqualified </a:t>
            </a:r>
          </a:p>
          <a:p>
            <a:r>
              <a:rPr lang="en-US" dirty="0" smtClean="0"/>
              <a:t>Provides time and place for all input – flow maintained</a:t>
            </a:r>
          </a:p>
          <a:p>
            <a:r>
              <a:rPr lang="en-US" dirty="0" smtClean="0"/>
              <a:t>Sidetracks negative thinking</a:t>
            </a:r>
          </a:p>
          <a:p>
            <a:r>
              <a:rPr lang="en-US" dirty="0" smtClean="0"/>
              <a:t>Sidetracks </a:t>
            </a:r>
            <a:r>
              <a:rPr lang="en-US" dirty="0"/>
              <a:t>politicking and power plays</a:t>
            </a:r>
          </a:p>
          <a:p>
            <a:endParaRPr lang="en-US" dirty="0"/>
          </a:p>
        </p:txBody>
      </p:sp>
    </p:spTree>
    <p:extLst>
      <p:ext uri="{BB962C8B-B14F-4D97-AF65-F5344CB8AC3E}">
        <p14:creationId xmlns:p14="http://schemas.microsoft.com/office/powerpoint/2010/main" xmlns="" val="767950521"/>
      </p:ext>
    </p:extLst>
  </p:cSld>
  <p:clrMapOvr>
    <a:masterClrMapping/>
  </p:clrMapOvr>
  <mc:AlternateContent xmlns:mc="http://schemas.openxmlformats.org/markup-compatibility/2006">
    <mc:Choice xmlns:p14="http://schemas.microsoft.com/office/powerpoint/2010/main" xmlns="" Requires="p14">
      <p:transition spd="slow" p14:dur="2000"/>
    </mc:Choice>
    <mc:Fallback>
      <p:transition spd="slow"/>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Date Placeholder 3"/>
          <p:cNvSpPr>
            <a:spLocks noGrp="1"/>
          </p:cNvSpPr>
          <p:nvPr>
            <p:ph type="dt" sz="quarter" idx="10"/>
          </p:nvPr>
        </p:nvSpPr>
        <p:spPr>
          <a:xfrm>
            <a:off x="6705600" y="6173787"/>
            <a:ext cx="2133600" cy="365125"/>
          </a:xfrm>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dirty="0"/>
              <a:t>01 May 2002</a:t>
            </a:r>
          </a:p>
        </p:txBody>
      </p:sp>
      <p:sp>
        <p:nvSpPr>
          <p:cNvPr id="2051" name="Footer Placeholder 4"/>
          <p:cNvSpPr>
            <a:spLocks noGrp="1"/>
          </p:cNvSpPr>
          <p:nvPr>
            <p:ph type="ftr" sz="quarter" idx="11"/>
          </p:nvPr>
        </p:nvSpPr>
        <p:spPr>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a:t>©Institute of Cultural Affairs</a:t>
            </a:r>
          </a:p>
        </p:txBody>
      </p:sp>
      <p:sp>
        <p:nvSpPr>
          <p:cNvPr id="7170" name="Rectangle 2"/>
          <p:cNvSpPr>
            <a:spLocks noGrp="1" noChangeArrowheads="1"/>
          </p:cNvSpPr>
          <p:nvPr>
            <p:ph type="ctrTitle"/>
          </p:nvPr>
        </p:nvSpPr>
        <p:spPr>
          <a:xfrm>
            <a:off x="685800" y="2286000"/>
            <a:ext cx="7772400" cy="1143000"/>
          </a:xfrm>
        </p:spPr>
        <p:txBody>
          <a:bodyPr>
            <a:normAutofit fontScale="90000"/>
          </a:bodyPr>
          <a:lstStyle/>
          <a:p>
            <a:pPr eaLnBrk="1" hangingPunct="1">
              <a:defRPr/>
            </a:pPr>
            <a:r>
              <a:rPr lang="en-US" sz="15600" b="1" smtClean="0">
                <a:solidFill>
                  <a:srgbClr val="EF1F1D"/>
                </a:solidFill>
                <a:effectLst>
                  <a:outerShdw blurRad="38100" dist="38100" dir="2700000" algn="tl">
                    <a:srgbClr val="C0C0C0"/>
                  </a:outerShdw>
                </a:effectLst>
              </a:rPr>
              <a:t>O.R.I.D.</a:t>
            </a:r>
          </a:p>
        </p:txBody>
      </p:sp>
      <p:sp>
        <p:nvSpPr>
          <p:cNvPr id="2053" name="Rectangle 3"/>
          <p:cNvSpPr>
            <a:spLocks noGrp="1" noChangeArrowheads="1"/>
          </p:cNvSpPr>
          <p:nvPr>
            <p:ph type="subTitle" idx="1"/>
          </p:nvPr>
        </p:nvSpPr>
        <p:spPr/>
        <p:txBody>
          <a:bodyPr/>
          <a:lstStyle/>
          <a:p>
            <a:pPr eaLnBrk="1" hangingPunct="1"/>
            <a:r>
              <a:rPr lang="en-US" dirty="0" smtClean="0"/>
              <a:t>A PATHWAY TO CRITICAL THINKING</a:t>
            </a:r>
          </a:p>
        </p:txBody>
      </p:sp>
    </p:spTree>
    <p:extLst>
      <p:ext uri="{BB962C8B-B14F-4D97-AF65-F5344CB8AC3E}">
        <p14:creationId xmlns:p14="http://schemas.microsoft.com/office/powerpoint/2010/main" xmlns="" val="331514252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Date Placeholder 4"/>
          <p:cNvSpPr>
            <a:spLocks noGrp="1"/>
          </p:cNvSpPr>
          <p:nvPr>
            <p:ph type="dt" sz="quarter" idx="10"/>
          </p:nvPr>
        </p:nvSpPr>
        <p:spPr>
          <a:xfrm>
            <a:off x="6756400" y="6173787"/>
            <a:ext cx="2133600" cy="365125"/>
          </a:xfrm>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a:t>01 May 2002</a:t>
            </a:r>
          </a:p>
        </p:txBody>
      </p:sp>
      <p:sp>
        <p:nvSpPr>
          <p:cNvPr id="3075" name="Footer Placeholder 5"/>
          <p:cNvSpPr>
            <a:spLocks noGrp="1"/>
          </p:cNvSpPr>
          <p:nvPr>
            <p:ph type="ftr" sz="quarter" idx="11"/>
          </p:nvPr>
        </p:nvSpPr>
        <p:spPr>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a:t>©Institute of Cultural Affairs</a:t>
            </a:r>
          </a:p>
        </p:txBody>
      </p:sp>
      <p:sp>
        <p:nvSpPr>
          <p:cNvPr id="3076" name="Rectangle 2"/>
          <p:cNvSpPr>
            <a:spLocks noGrp="1" noChangeArrowheads="1"/>
          </p:cNvSpPr>
          <p:nvPr>
            <p:ph type="title"/>
          </p:nvPr>
        </p:nvSpPr>
        <p:spPr>
          <a:xfrm>
            <a:off x="457200" y="609600"/>
            <a:ext cx="8001000" cy="1143000"/>
          </a:xfrm>
        </p:spPr>
        <p:txBody>
          <a:bodyPr/>
          <a:lstStyle/>
          <a:p>
            <a:pPr eaLnBrk="1" hangingPunct="1"/>
            <a:r>
              <a:rPr lang="en-US" smtClean="0"/>
              <a:t>The </a:t>
            </a:r>
            <a:r>
              <a:rPr lang="en-US" sz="6600" b="1" smtClean="0">
                <a:solidFill>
                  <a:srgbClr val="EF1F1D"/>
                </a:solidFill>
              </a:rPr>
              <a:t>O</a:t>
            </a:r>
            <a:r>
              <a:rPr lang="en-US" smtClean="0"/>
              <a:t>bjective Level of Thinking</a:t>
            </a:r>
          </a:p>
        </p:txBody>
      </p:sp>
      <p:sp>
        <p:nvSpPr>
          <p:cNvPr id="3077" name="Rectangle 4"/>
          <p:cNvSpPr>
            <a:spLocks noGrp="1" noChangeArrowheads="1"/>
          </p:cNvSpPr>
          <p:nvPr>
            <p:ph type="body" sz="half" idx="2"/>
          </p:nvPr>
        </p:nvSpPr>
        <p:spPr/>
        <p:txBody>
          <a:bodyPr/>
          <a:lstStyle/>
          <a:p>
            <a:pPr eaLnBrk="1" hangingPunct="1"/>
            <a:r>
              <a:rPr lang="en-US" sz="2800" smtClean="0"/>
              <a:t>External</a:t>
            </a:r>
          </a:p>
          <a:p>
            <a:pPr eaLnBrk="1" hangingPunct="1"/>
            <a:r>
              <a:rPr lang="en-US" sz="2800" smtClean="0"/>
              <a:t>Sensory (see, hear, smell, taste, texture)</a:t>
            </a:r>
          </a:p>
          <a:p>
            <a:pPr eaLnBrk="1" hangingPunct="1"/>
            <a:r>
              <a:rPr lang="en-US" sz="2800" smtClean="0"/>
              <a:t>Directly observable</a:t>
            </a:r>
          </a:p>
          <a:p>
            <a:pPr eaLnBrk="1" hangingPunct="1"/>
            <a:r>
              <a:rPr lang="en-US" sz="2800" smtClean="0"/>
              <a:t>Facts and data</a:t>
            </a:r>
          </a:p>
        </p:txBody>
      </p:sp>
      <p:grpSp>
        <p:nvGrpSpPr>
          <p:cNvPr id="3078" name="Group 18"/>
          <p:cNvGrpSpPr>
            <a:grpSpLocks/>
          </p:cNvGrpSpPr>
          <p:nvPr/>
        </p:nvGrpSpPr>
        <p:grpSpPr bwMode="auto">
          <a:xfrm>
            <a:off x="1752600" y="1828800"/>
            <a:ext cx="1073150" cy="4108450"/>
            <a:chOff x="1623" y="1250"/>
            <a:chExt cx="676" cy="2588"/>
          </a:xfrm>
        </p:grpSpPr>
        <p:sp>
          <p:nvSpPr>
            <p:cNvPr id="3084" name="Freeform 6"/>
            <p:cNvSpPr>
              <a:spLocks/>
            </p:cNvSpPr>
            <p:nvPr/>
          </p:nvSpPr>
          <p:spPr bwMode="auto">
            <a:xfrm>
              <a:off x="1824" y="1250"/>
              <a:ext cx="436" cy="560"/>
            </a:xfrm>
            <a:custGeom>
              <a:avLst/>
              <a:gdLst>
                <a:gd name="T0" fmla="*/ 0 w 436"/>
                <a:gd name="T1" fmla="*/ 236 h 560"/>
                <a:gd name="T2" fmla="*/ 32 w 436"/>
                <a:gd name="T3" fmla="*/ 121 h 560"/>
                <a:gd name="T4" fmla="*/ 73 w 436"/>
                <a:gd name="T5" fmla="*/ 63 h 560"/>
                <a:gd name="T6" fmla="*/ 125 w 436"/>
                <a:gd name="T7" fmla="*/ 21 h 560"/>
                <a:gd name="T8" fmla="*/ 178 w 436"/>
                <a:gd name="T9" fmla="*/ 0 h 560"/>
                <a:gd name="T10" fmla="*/ 246 w 436"/>
                <a:gd name="T11" fmla="*/ 6 h 560"/>
                <a:gd name="T12" fmla="*/ 291 w 436"/>
                <a:gd name="T13" fmla="*/ 52 h 560"/>
                <a:gd name="T14" fmla="*/ 332 w 436"/>
                <a:gd name="T15" fmla="*/ 135 h 560"/>
                <a:gd name="T16" fmla="*/ 350 w 436"/>
                <a:gd name="T17" fmla="*/ 246 h 560"/>
                <a:gd name="T18" fmla="*/ 350 w 436"/>
                <a:gd name="T19" fmla="*/ 372 h 560"/>
                <a:gd name="T20" fmla="*/ 433 w 436"/>
                <a:gd name="T21" fmla="*/ 459 h 560"/>
                <a:gd name="T22" fmla="*/ 436 w 436"/>
                <a:gd name="T23" fmla="*/ 498 h 560"/>
                <a:gd name="T24" fmla="*/ 423 w 436"/>
                <a:gd name="T25" fmla="*/ 501 h 560"/>
                <a:gd name="T26" fmla="*/ 343 w 436"/>
                <a:gd name="T27" fmla="*/ 424 h 560"/>
                <a:gd name="T28" fmla="*/ 319 w 436"/>
                <a:gd name="T29" fmla="*/ 480 h 560"/>
                <a:gd name="T30" fmla="*/ 271 w 436"/>
                <a:gd name="T31" fmla="*/ 528 h 560"/>
                <a:gd name="T32" fmla="*/ 226 w 436"/>
                <a:gd name="T33" fmla="*/ 553 h 560"/>
                <a:gd name="T34" fmla="*/ 153 w 436"/>
                <a:gd name="T35" fmla="*/ 560 h 560"/>
                <a:gd name="T36" fmla="*/ 60 w 436"/>
                <a:gd name="T37" fmla="*/ 521 h 560"/>
                <a:gd name="T38" fmla="*/ 18 w 436"/>
                <a:gd name="T39" fmla="*/ 438 h 560"/>
                <a:gd name="T40" fmla="*/ 0 w 436"/>
                <a:gd name="T41" fmla="*/ 355 h 560"/>
                <a:gd name="T42" fmla="*/ 0 w 436"/>
                <a:gd name="T43" fmla="*/ 236 h 560"/>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0" t="0" r="r" b="b"/>
              <a:pathLst>
                <a:path w="436" h="560">
                  <a:moveTo>
                    <a:pt x="0" y="236"/>
                  </a:moveTo>
                  <a:lnTo>
                    <a:pt x="32" y="121"/>
                  </a:lnTo>
                  <a:lnTo>
                    <a:pt x="73" y="63"/>
                  </a:lnTo>
                  <a:lnTo>
                    <a:pt x="125" y="21"/>
                  </a:lnTo>
                  <a:lnTo>
                    <a:pt x="178" y="0"/>
                  </a:lnTo>
                  <a:lnTo>
                    <a:pt x="246" y="6"/>
                  </a:lnTo>
                  <a:lnTo>
                    <a:pt x="291" y="52"/>
                  </a:lnTo>
                  <a:lnTo>
                    <a:pt x="332" y="135"/>
                  </a:lnTo>
                  <a:lnTo>
                    <a:pt x="350" y="246"/>
                  </a:lnTo>
                  <a:lnTo>
                    <a:pt x="350" y="372"/>
                  </a:lnTo>
                  <a:lnTo>
                    <a:pt x="433" y="459"/>
                  </a:lnTo>
                  <a:lnTo>
                    <a:pt x="436" y="498"/>
                  </a:lnTo>
                  <a:lnTo>
                    <a:pt x="423" y="501"/>
                  </a:lnTo>
                  <a:lnTo>
                    <a:pt x="343" y="424"/>
                  </a:lnTo>
                  <a:lnTo>
                    <a:pt x="319" y="480"/>
                  </a:lnTo>
                  <a:lnTo>
                    <a:pt x="271" y="528"/>
                  </a:lnTo>
                  <a:lnTo>
                    <a:pt x="226" y="553"/>
                  </a:lnTo>
                  <a:lnTo>
                    <a:pt x="153" y="560"/>
                  </a:lnTo>
                  <a:lnTo>
                    <a:pt x="60" y="521"/>
                  </a:lnTo>
                  <a:lnTo>
                    <a:pt x="18" y="438"/>
                  </a:lnTo>
                  <a:lnTo>
                    <a:pt x="0" y="355"/>
                  </a:lnTo>
                  <a:lnTo>
                    <a:pt x="0" y="236"/>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3085" name="Freeform 7"/>
            <p:cNvSpPr>
              <a:spLocks/>
            </p:cNvSpPr>
            <p:nvPr/>
          </p:nvSpPr>
          <p:spPr bwMode="auto">
            <a:xfrm>
              <a:off x="1779" y="1852"/>
              <a:ext cx="389" cy="902"/>
            </a:xfrm>
            <a:custGeom>
              <a:avLst/>
              <a:gdLst>
                <a:gd name="T0" fmla="*/ 57 w 389"/>
                <a:gd name="T1" fmla="*/ 59 h 902"/>
                <a:gd name="T2" fmla="*/ 105 w 389"/>
                <a:gd name="T3" fmla="*/ 21 h 902"/>
                <a:gd name="T4" fmla="*/ 160 w 389"/>
                <a:gd name="T5" fmla="*/ 6 h 902"/>
                <a:gd name="T6" fmla="*/ 212 w 389"/>
                <a:gd name="T7" fmla="*/ 0 h 902"/>
                <a:gd name="T8" fmla="*/ 282 w 389"/>
                <a:gd name="T9" fmla="*/ 10 h 902"/>
                <a:gd name="T10" fmla="*/ 358 w 389"/>
                <a:gd name="T11" fmla="*/ 59 h 902"/>
                <a:gd name="T12" fmla="*/ 389 w 389"/>
                <a:gd name="T13" fmla="*/ 145 h 902"/>
                <a:gd name="T14" fmla="*/ 389 w 389"/>
                <a:gd name="T15" fmla="*/ 277 h 902"/>
                <a:gd name="T16" fmla="*/ 386 w 389"/>
                <a:gd name="T17" fmla="*/ 402 h 902"/>
                <a:gd name="T18" fmla="*/ 348 w 389"/>
                <a:gd name="T19" fmla="*/ 593 h 902"/>
                <a:gd name="T20" fmla="*/ 316 w 389"/>
                <a:gd name="T21" fmla="*/ 749 h 902"/>
                <a:gd name="T22" fmla="*/ 282 w 389"/>
                <a:gd name="T23" fmla="*/ 849 h 902"/>
                <a:gd name="T24" fmla="*/ 209 w 389"/>
                <a:gd name="T25" fmla="*/ 902 h 902"/>
                <a:gd name="T26" fmla="*/ 105 w 389"/>
                <a:gd name="T27" fmla="*/ 890 h 902"/>
                <a:gd name="T28" fmla="*/ 52 w 389"/>
                <a:gd name="T29" fmla="*/ 811 h 902"/>
                <a:gd name="T30" fmla="*/ 22 w 389"/>
                <a:gd name="T31" fmla="*/ 694 h 902"/>
                <a:gd name="T32" fmla="*/ 4 w 389"/>
                <a:gd name="T33" fmla="*/ 561 h 902"/>
                <a:gd name="T34" fmla="*/ 0 w 389"/>
                <a:gd name="T35" fmla="*/ 363 h 902"/>
                <a:gd name="T36" fmla="*/ 15 w 389"/>
                <a:gd name="T37" fmla="*/ 225 h 902"/>
                <a:gd name="T38" fmla="*/ 35 w 389"/>
                <a:gd name="T39" fmla="*/ 101 h 902"/>
                <a:gd name="T40" fmla="*/ 57 w 389"/>
                <a:gd name="T41" fmla="*/ 59 h 902"/>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0" t="0" r="r" b="b"/>
              <a:pathLst>
                <a:path w="389" h="902">
                  <a:moveTo>
                    <a:pt x="57" y="59"/>
                  </a:moveTo>
                  <a:lnTo>
                    <a:pt x="105" y="21"/>
                  </a:lnTo>
                  <a:lnTo>
                    <a:pt x="160" y="6"/>
                  </a:lnTo>
                  <a:lnTo>
                    <a:pt x="212" y="0"/>
                  </a:lnTo>
                  <a:lnTo>
                    <a:pt x="282" y="10"/>
                  </a:lnTo>
                  <a:lnTo>
                    <a:pt x="358" y="59"/>
                  </a:lnTo>
                  <a:lnTo>
                    <a:pt x="389" y="145"/>
                  </a:lnTo>
                  <a:lnTo>
                    <a:pt x="389" y="277"/>
                  </a:lnTo>
                  <a:lnTo>
                    <a:pt x="386" y="402"/>
                  </a:lnTo>
                  <a:lnTo>
                    <a:pt x="348" y="593"/>
                  </a:lnTo>
                  <a:lnTo>
                    <a:pt x="316" y="749"/>
                  </a:lnTo>
                  <a:lnTo>
                    <a:pt x="282" y="849"/>
                  </a:lnTo>
                  <a:lnTo>
                    <a:pt x="209" y="902"/>
                  </a:lnTo>
                  <a:lnTo>
                    <a:pt x="105" y="890"/>
                  </a:lnTo>
                  <a:lnTo>
                    <a:pt x="52" y="811"/>
                  </a:lnTo>
                  <a:lnTo>
                    <a:pt x="22" y="694"/>
                  </a:lnTo>
                  <a:lnTo>
                    <a:pt x="4" y="561"/>
                  </a:lnTo>
                  <a:lnTo>
                    <a:pt x="0" y="363"/>
                  </a:lnTo>
                  <a:lnTo>
                    <a:pt x="15" y="225"/>
                  </a:lnTo>
                  <a:lnTo>
                    <a:pt x="35" y="101"/>
                  </a:lnTo>
                  <a:lnTo>
                    <a:pt x="57" y="59"/>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3086" name="Freeform 8"/>
            <p:cNvSpPr>
              <a:spLocks/>
            </p:cNvSpPr>
            <p:nvPr/>
          </p:nvSpPr>
          <p:spPr bwMode="auto">
            <a:xfrm>
              <a:off x="1623" y="1851"/>
              <a:ext cx="229" cy="1110"/>
            </a:xfrm>
            <a:custGeom>
              <a:avLst/>
              <a:gdLst>
                <a:gd name="T0" fmla="*/ 157 w 229"/>
                <a:gd name="T1" fmla="*/ 7 h 1110"/>
                <a:gd name="T2" fmla="*/ 213 w 229"/>
                <a:gd name="T3" fmla="*/ 0 h 1110"/>
                <a:gd name="T4" fmla="*/ 229 w 229"/>
                <a:gd name="T5" fmla="*/ 49 h 1110"/>
                <a:gd name="T6" fmla="*/ 201 w 229"/>
                <a:gd name="T7" fmla="*/ 112 h 1110"/>
                <a:gd name="T8" fmla="*/ 160 w 229"/>
                <a:gd name="T9" fmla="*/ 146 h 1110"/>
                <a:gd name="T10" fmla="*/ 125 w 229"/>
                <a:gd name="T11" fmla="*/ 229 h 1110"/>
                <a:gd name="T12" fmla="*/ 84 w 229"/>
                <a:gd name="T13" fmla="*/ 341 h 1110"/>
                <a:gd name="T14" fmla="*/ 67 w 229"/>
                <a:gd name="T15" fmla="*/ 444 h 1110"/>
                <a:gd name="T16" fmla="*/ 57 w 229"/>
                <a:gd name="T17" fmla="*/ 621 h 1110"/>
                <a:gd name="T18" fmla="*/ 67 w 229"/>
                <a:gd name="T19" fmla="*/ 787 h 1110"/>
                <a:gd name="T20" fmla="*/ 87 w 229"/>
                <a:gd name="T21" fmla="*/ 864 h 1110"/>
                <a:gd name="T22" fmla="*/ 73 w 229"/>
                <a:gd name="T23" fmla="*/ 947 h 1110"/>
                <a:gd name="T24" fmla="*/ 57 w 229"/>
                <a:gd name="T25" fmla="*/ 1009 h 1110"/>
                <a:gd name="T26" fmla="*/ 63 w 229"/>
                <a:gd name="T27" fmla="*/ 1110 h 1110"/>
                <a:gd name="T28" fmla="*/ 35 w 229"/>
                <a:gd name="T29" fmla="*/ 1103 h 1110"/>
                <a:gd name="T30" fmla="*/ 12 w 229"/>
                <a:gd name="T31" fmla="*/ 1020 h 1110"/>
                <a:gd name="T32" fmla="*/ 0 w 229"/>
                <a:gd name="T33" fmla="*/ 947 h 1110"/>
                <a:gd name="T34" fmla="*/ 32 w 229"/>
                <a:gd name="T35" fmla="*/ 849 h 1110"/>
                <a:gd name="T36" fmla="*/ 22 w 229"/>
                <a:gd name="T37" fmla="*/ 759 h 1110"/>
                <a:gd name="T38" fmla="*/ 12 w 229"/>
                <a:gd name="T39" fmla="*/ 614 h 1110"/>
                <a:gd name="T40" fmla="*/ 12 w 229"/>
                <a:gd name="T41" fmla="*/ 437 h 1110"/>
                <a:gd name="T42" fmla="*/ 32 w 229"/>
                <a:gd name="T43" fmla="*/ 250 h 1110"/>
                <a:gd name="T44" fmla="*/ 67 w 229"/>
                <a:gd name="T45" fmla="*/ 112 h 1110"/>
                <a:gd name="T46" fmla="*/ 105 w 229"/>
                <a:gd name="T47" fmla="*/ 39 h 1110"/>
                <a:gd name="T48" fmla="*/ 157 w 229"/>
                <a:gd name="T49" fmla="*/ 7 h 1110"/>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0" t="0" r="r" b="b"/>
              <a:pathLst>
                <a:path w="229" h="1110">
                  <a:moveTo>
                    <a:pt x="157" y="7"/>
                  </a:moveTo>
                  <a:lnTo>
                    <a:pt x="213" y="0"/>
                  </a:lnTo>
                  <a:lnTo>
                    <a:pt x="229" y="49"/>
                  </a:lnTo>
                  <a:lnTo>
                    <a:pt x="201" y="112"/>
                  </a:lnTo>
                  <a:lnTo>
                    <a:pt x="160" y="146"/>
                  </a:lnTo>
                  <a:lnTo>
                    <a:pt x="125" y="229"/>
                  </a:lnTo>
                  <a:lnTo>
                    <a:pt x="84" y="341"/>
                  </a:lnTo>
                  <a:lnTo>
                    <a:pt x="67" y="444"/>
                  </a:lnTo>
                  <a:lnTo>
                    <a:pt x="57" y="621"/>
                  </a:lnTo>
                  <a:lnTo>
                    <a:pt x="67" y="787"/>
                  </a:lnTo>
                  <a:lnTo>
                    <a:pt x="87" y="864"/>
                  </a:lnTo>
                  <a:lnTo>
                    <a:pt x="73" y="947"/>
                  </a:lnTo>
                  <a:lnTo>
                    <a:pt x="57" y="1009"/>
                  </a:lnTo>
                  <a:lnTo>
                    <a:pt x="63" y="1110"/>
                  </a:lnTo>
                  <a:lnTo>
                    <a:pt x="35" y="1103"/>
                  </a:lnTo>
                  <a:lnTo>
                    <a:pt x="12" y="1020"/>
                  </a:lnTo>
                  <a:lnTo>
                    <a:pt x="0" y="947"/>
                  </a:lnTo>
                  <a:lnTo>
                    <a:pt x="32" y="849"/>
                  </a:lnTo>
                  <a:lnTo>
                    <a:pt x="22" y="759"/>
                  </a:lnTo>
                  <a:lnTo>
                    <a:pt x="12" y="614"/>
                  </a:lnTo>
                  <a:lnTo>
                    <a:pt x="12" y="437"/>
                  </a:lnTo>
                  <a:lnTo>
                    <a:pt x="32" y="250"/>
                  </a:lnTo>
                  <a:lnTo>
                    <a:pt x="67" y="112"/>
                  </a:lnTo>
                  <a:lnTo>
                    <a:pt x="105" y="39"/>
                  </a:lnTo>
                  <a:lnTo>
                    <a:pt x="157" y="7"/>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3087" name="Freeform 9"/>
            <p:cNvSpPr>
              <a:spLocks/>
            </p:cNvSpPr>
            <p:nvPr/>
          </p:nvSpPr>
          <p:spPr bwMode="auto">
            <a:xfrm>
              <a:off x="2123" y="1880"/>
              <a:ext cx="145" cy="1054"/>
            </a:xfrm>
            <a:custGeom>
              <a:avLst/>
              <a:gdLst>
                <a:gd name="T0" fmla="*/ 3 w 145"/>
                <a:gd name="T1" fmla="*/ 3 h 1054"/>
                <a:gd name="T2" fmla="*/ 62 w 145"/>
                <a:gd name="T3" fmla="*/ 0 h 1054"/>
                <a:gd name="T4" fmla="*/ 103 w 145"/>
                <a:gd name="T5" fmla="*/ 83 h 1054"/>
                <a:gd name="T6" fmla="*/ 145 w 145"/>
                <a:gd name="T7" fmla="*/ 312 h 1054"/>
                <a:gd name="T8" fmla="*/ 145 w 145"/>
                <a:gd name="T9" fmla="*/ 575 h 1054"/>
                <a:gd name="T10" fmla="*/ 125 w 145"/>
                <a:gd name="T11" fmla="*/ 801 h 1054"/>
                <a:gd name="T12" fmla="*/ 145 w 145"/>
                <a:gd name="T13" fmla="*/ 878 h 1054"/>
                <a:gd name="T14" fmla="*/ 145 w 145"/>
                <a:gd name="T15" fmla="*/ 981 h 1054"/>
                <a:gd name="T16" fmla="*/ 125 w 145"/>
                <a:gd name="T17" fmla="*/ 1054 h 1054"/>
                <a:gd name="T18" fmla="*/ 97 w 145"/>
                <a:gd name="T19" fmla="*/ 989 h 1054"/>
                <a:gd name="T20" fmla="*/ 83 w 145"/>
                <a:gd name="T21" fmla="*/ 888 h 1054"/>
                <a:gd name="T22" fmla="*/ 52 w 145"/>
                <a:gd name="T23" fmla="*/ 811 h 1054"/>
                <a:gd name="T24" fmla="*/ 87 w 145"/>
                <a:gd name="T25" fmla="*/ 742 h 1054"/>
                <a:gd name="T26" fmla="*/ 107 w 145"/>
                <a:gd name="T27" fmla="*/ 575 h 1054"/>
                <a:gd name="T28" fmla="*/ 107 w 145"/>
                <a:gd name="T29" fmla="*/ 419 h 1054"/>
                <a:gd name="T30" fmla="*/ 87 w 145"/>
                <a:gd name="T31" fmla="*/ 263 h 1054"/>
                <a:gd name="T32" fmla="*/ 45 w 145"/>
                <a:gd name="T33" fmla="*/ 149 h 1054"/>
                <a:gd name="T34" fmla="*/ 0 w 145"/>
                <a:gd name="T35" fmla="*/ 93 h 1054"/>
                <a:gd name="T36" fmla="*/ 3 w 145"/>
                <a:gd name="T37" fmla="*/ 3 h 1054"/>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0" t="0" r="r" b="b"/>
              <a:pathLst>
                <a:path w="145" h="1054">
                  <a:moveTo>
                    <a:pt x="3" y="3"/>
                  </a:moveTo>
                  <a:lnTo>
                    <a:pt x="62" y="0"/>
                  </a:lnTo>
                  <a:lnTo>
                    <a:pt x="103" y="83"/>
                  </a:lnTo>
                  <a:lnTo>
                    <a:pt x="145" y="312"/>
                  </a:lnTo>
                  <a:lnTo>
                    <a:pt x="145" y="575"/>
                  </a:lnTo>
                  <a:lnTo>
                    <a:pt x="125" y="801"/>
                  </a:lnTo>
                  <a:lnTo>
                    <a:pt x="145" y="878"/>
                  </a:lnTo>
                  <a:lnTo>
                    <a:pt x="145" y="981"/>
                  </a:lnTo>
                  <a:lnTo>
                    <a:pt x="125" y="1054"/>
                  </a:lnTo>
                  <a:lnTo>
                    <a:pt x="97" y="989"/>
                  </a:lnTo>
                  <a:lnTo>
                    <a:pt x="83" y="888"/>
                  </a:lnTo>
                  <a:lnTo>
                    <a:pt x="52" y="811"/>
                  </a:lnTo>
                  <a:lnTo>
                    <a:pt x="87" y="742"/>
                  </a:lnTo>
                  <a:lnTo>
                    <a:pt x="107" y="575"/>
                  </a:lnTo>
                  <a:lnTo>
                    <a:pt x="107" y="419"/>
                  </a:lnTo>
                  <a:lnTo>
                    <a:pt x="87" y="263"/>
                  </a:lnTo>
                  <a:lnTo>
                    <a:pt x="45" y="149"/>
                  </a:lnTo>
                  <a:lnTo>
                    <a:pt x="0" y="93"/>
                  </a:lnTo>
                  <a:lnTo>
                    <a:pt x="3" y="3"/>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3088" name="Freeform 10"/>
            <p:cNvSpPr>
              <a:spLocks/>
            </p:cNvSpPr>
            <p:nvPr/>
          </p:nvSpPr>
          <p:spPr bwMode="auto">
            <a:xfrm>
              <a:off x="1779" y="2574"/>
              <a:ext cx="328" cy="1264"/>
            </a:xfrm>
            <a:custGeom>
              <a:avLst/>
              <a:gdLst>
                <a:gd name="T0" fmla="*/ 33 w 328"/>
                <a:gd name="T1" fmla="*/ 0 h 1264"/>
                <a:gd name="T2" fmla="*/ 71 w 328"/>
                <a:gd name="T3" fmla="*/ 53 h 1264"/>
                <a:gd name="T4" fmla="*/ 86 w 328"/>
                <a:gd name="T5" fmla="*/ 106 h 1264"/>
                <a:gd name="T6" fmla="*/ 102 w 328"/>
                <a:gd name="T7" fmla="*/ 290 h 1264"/>
                <a:gd name="T8" fmla="*/ 109 w 328"/>
                <a:gd name="T9" fmla="*/ 413 h 1264"/>
                <a:gd name="T10" fmla="*/ 109 w 328"/>
                <a:gd name="T11" fmla="*/ 623 h 1264"/>
                <a:gd name="T12" fmla="*/ 107 w 328"/>
                <a:gd name="T13" fmla="*/ 821 h 1264"/>
                <a:gd name="T14" fmla="*/ 91 w 328"/>
                <a:gd name="T15" fmla="*/ 979 h 1264"/>
                <a:gd name="T16" fmla="*/ 79 w 328"/>
                <a:gd name="T17" fmla="*/ 1027 h 1264"/>
                <a:gd name="T18" fmla="*/ 159 w 328"/>
                <a:gd name="T19" fmla="*/ 1054 h 1264"/>
                <a:gd name="T20" fmla="*/ 227 w 328"/>
                <a:gd name="T21" fmla="*/ 1084 h 1264"/>
                <a:gd name="T22" fmla="*/ 318 w 328"/>
                <a:gd name="T23" fmla="*/ 1150 h 1264"/>
                <a:gd name="T24" fmla="*/ 328 w 328"/>
                <a:gd name="T25" fmla="*/ 1176 h 1264"/>
                <a:gd name="T26" fmla="*/ 320 w 328"/>
                <a:gd name="T27" fmla="*/ 1225 h 1264"/>
                <a:gd name="T28" fmla="*/ 275 w 328"/>
                <a:gd name="T29" fmla="*/ 1264 h 1264"/>
                <a:gd name="T30" fmla="*/ 258 w 328"/>
                <a:gd name="T31" fmla="*/ 1242 h 1264"/>
                <a:gd name="T32" fmla="*/ 242 w 328"/>
                <a:gd name="T33" fmla="*/ 1189 h 1264"/>
                <a:gd name="T34" fmla="*/ 199 w 328"/>
                <a:gd name="T35" fmla="*/ 1146 h 1264"/>
                <a:gd name="T36" fmla="*/ 124 w 328"/>
                <a:gd name="T37" fmla="*/ 1097 h 1264"/>
                <a:gd name="T38" fmla="*/ 76 w 328"/>
                <a:gd name="T39" fmla="*/ 1084 h 1264"/>
                <a:gd name="T40" fmla="*/ 19 w 328"/>
                <a:gd name="T41" fmla="*/ 1084 h 1264"/>
                <a:gd name="T42" fmla="*/ 19 w 328"/>
                <a:gd name="T43" fmla="*/ 1044 h 1264"/>
                <a:gd name="T44" fmla="*/ 46 w 328"/>
                <a:gd name="T45" fmla="*/ 1000 h 1264"/>
                <a:gd name="T46" fmla="*/ 71 w 328"/>
                <a:gd name="T47" fmla="*/ 860 h 1264"/>
                <a:gd name="T48" fmla="*/ 79 w 328"/>
                <a:gd name="T49" fmla="*/ 711 h 1264"/>
                <a:gd name="T50" fmla="*/ 76 w 328"/>
                <a:gd name="T51" fmla="*/ 580 h 1264"/>
                <a:gd name="T52" fmla="*/ 71 w 328"/>
                <a:gd name="T53" fmla="*/ 413 h 1264"/>
                <a:gd name="T54" fmla="*/ 56 w 328"/>
                <a:gd name="T55" fmla="*/ 268 h 1264"/>
                <a:gd name="T56" fmla="*/ 24 w 328"/>
                <a:gd name="T57" fmla="*/ 162 h 1264"/>
                <a:gd name="T58" fmla="*/ 0 w 328"/>
                <a:gd name="T59" fmla="*/ 66 h 1264"/>
                <a:gd name="T60" fmla="*/ 8 w 328"/>
                <a:gd name="T61" fmla="*/ 31 h 1264"/>
                <a:gd name="T62" fmla="*/ 33 w 328"/>
                <a:gd name="T63" fmla="*/ 0 h 1264"/>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0" t="0" r="r" b="b"/>
              <a:pathLst>
                <a:path w="328" h="1264">
                  <a:moveTo>
                    <a:pt x="33" y="0"/>
                  </a:moveTo>
                  <a:lnTo>
                    <a:pt x="71" y="53"/>
                  </a:lnTo>
                  <a:lnTo>
                    <a:pt x="86" y="106"/>
                  </a:lnTo>
                  <a:lnTo>
                    <a:pt x="102" y="290"/>
                  </a:lnTo>
                  <a:lnTo>
                    <a:pt x="109" y="413"/>
                  </a:lnTo>
                  <a:lnTo>
                    <a:pt x="109" y="623"/>
                  </a:lnTo>
                  <a:lnTo>
                    <a:pt x="107" y="821"/>
                  </a:lnTo>
                  <a:lnTo>
                    <a:pt x="91" y="979"/>
                  </a:lnTo>
                  <a:lnTo>
                    <a:pt x="79" y="1027"/>
                  </a:lnTo>
                  <a:lnTo>
                    <a:pt x="159" y="1054"/>
                  </a:lnTo>
                  <a:lnTo>
                    <a:pt x="227" y="1084"/>
                  </a:lnTo>
                  <a:lnTo>
                    <a:pt x="318" y="1150"/>
                  </a:lnTo>
                  <a:lnTo>
                    <a:pt x="328" y="1176"/>
                  </a:lnTo>
                  <a:lnTo>
                    <a:pt x="320" y="1225"/>
                  </a:lnTo>
                  <a:lnTo>
                    <a:pt x="275" y="1264"/>
                  </a:lnTo>
                  <a:lnTo>
                    <a:pt x="258" y="1242"/>
                  </a:lnTo>
                  <a:lnTo>
                    <a:pt x="242" y="1189"/>
                  </a:lnTo>
                  <a:lnTo>
                    <a:pt x="199" y="1146"/>
                  </a:lnTo>
                  <a:lnTo>
                    <a:pt x="124" y="1097"/>
                  </a:lnTo>
                  <a:lnTo>
                    <a:pt x="76" y="1084"/>
                  </a:lnTo>
                  <a:lnTo>
                    <a:pt x="19" y="1084"/>
                  </a:lnTo>
                  <a:lnTo>
                    <a:pt x="19" y="1044"/>
                  </a:lnTo>
                  <a:lnTo>
                    <a:pt x="46" y="1000"/>
                  </a:lnTo>
                  <a:lnTo>
                    <a:pt x="71" y="860"/>
                  </a:lnTo>
                  <a:lnTo>
                    <a:pt x="79" y="711"/>
                  </a:lnTo>
                  <a:lnTo>
                    <a:pt x="76" y="580"/>
                  </a:lnTo>
                  <a:lnTo>
                    <a:pt x="71" y="413"/>
                  </a:lnTo>
                  <a:lnTo>
                    <a:pt x="56" y="268"/>
                  </a:lnTo>
                  <a:lnTo>
                    <a:pt x="24" y="162"/>
                  </a:lnTo>
                  <a:lnTo>
                    <a:pt x="0" y="66"/>
                  </a:lnTo>
                  <a:lnTo>
                    <a:pt x="8" y="31"/>
                  </a:lnTo>
                  <a:lnTo>
                    <a:pt x="33" y="0"/>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3089" name="Freeform 11"/>
            <p:cNvSpPr>
              <a:spLocks/>
            </p:cNvSpPr>
            <p:nvPr/>
          </p:nvSpPr>
          <p:spPr bwMode="auto">
            <a:xfrm>
              <a:off x="1998" y="2575"/>
              <a:ext cx="301" cy="1140"/>
            </a:xfrm>
            <a:custGeom>
              <a:avLst/>
              <a:gdLst>
                <a:gd name="T0" fmla="*/ 0 w 301"/>
                <a:gd name="T1" fmla="*/ 91 h 1140"/>
                <a:gd name="T2" fmla="*/ 0 w 301"/>
                <a:gd name="T3" fmla="*/ 18 h 1140"/>
                <a:gd name="T4" fmla="*/ 30 w 301"/>
                <a:gd name="T5" fmla="*/ 0 h 1140"/>
                <a:gd name="T6" fmla="*/ 79 w 301"/>
                <a:gd name="T7" fmla="*/ 0 h 1140"/>
                <a:gd name="T8" fmla="*/ 113 w 301"/>
                <a:gd name="T9" fmla="*/ 42 h 1140"/>
                <a:gd name="T10" fmla="*/ 121 w 301"/>
                <a:gd name="T11" fmla="*/ 80 h 1140"/>
                <a:gd name="T12" fmla="*/ 113 w 301"/>
                <a:gd name="T13" fmla="*/ 163 h 1140"/>
                <a:gd name="T14" fmla="*/ 90 w 301"/>
                <a:gd name="T15" fmla="*/ 267 h 1140"/>
                <a:gd name="T16" fmla="*/ 79 w 301"/>
                <a:gd name="T17" fmla="*/ 427 h 1140"/>
                <a:gd name="T18" fmla="*/ 72 w 301"/>
                <a:gd name="T19" fmla="*/ 531 h 1140"/>
                <a:gd name="T20" fmla="*/ 72 w 301"/>
                <a:gd name="T21" fmla="*/ 548 h 1140"/>
                <a:gd name="T22" fmla="*/ 83 w 301"/>
                <a:gd name="T23" fmla="*/ 694 h 1140"/>
                <a:gd name="T24" fmla="*/ 100 w 301"/>
                <a:gd name="T25" fmla="*/ 777 h 1140"/>
                <a:gd name="T26" fmla="*/ 113 w 301"/>
                <a:gd name="T27" fmla="*/ 842 h 1140"/>
                <a:gd name="T28" fmla="*/ 110 w 301"/>
                <a:gd name="T29" fmla="*/ 870 h 1140"/>
                <a:gd name="T30" fmla="*/ 155 w 301"/>
                <a:gd name="T31" fmla="*/ 946 h 1140"/>
                <a:gd name="T32" fmla="*/ 204 w 301"/>
                <a:gd name="T33" fmla="*/ 994 h 1140"/>
                <a:gd name="T34" fmla="*/ 256 w 301"/>
                <a:gd name="T35" fmla="*/ 1039 h 1140"/>
                <a:gd name="T36" fmla="*/ 301 w 301"/>
                <a:gd name="T37" fmla="*/ 1061 h 1140"/>
                <a:gd name="T38" fmla="*/ 301 w 301"/>
                <a:gd name="T39" fmla="*/ 1099 h 1140"/>
                <a:gd name="T40" fmla="*/ 276 w 301"/>
                <a:gd name="T41" fmla="*/ 1130 h 1140"/>
                <a:gd name="T42" fmla="*/ 218 w 301"/>
                <a:gd name="T43" fmla="*/ 1140 h 1140"/>
                <a:gd name="T44" fmla="*/ 176 w 301"/>
                <a:gd name="T45" fmla="*/ 1119 h 1140"/>
                <a:gd name="T46" fmla="*/ 176 w 301"/>
                <a:gd name="T47" fmla="*/ 1092 h 1140"/>
                <a:gd name="T48" fmla="*/ 141 w 301"/>
                <a:gd name="T49" fmla="*/ 994 h 1140"/>
                <a:gd name="T50" fmla="*/ 83 w 301"/>
                <a:gd name="T51" fmla="*/ 943 h 1140"/>
                <a:gd name="T52" fmla="*/ 41 w 301"/>
                <a:gd name="T53" fmla="*/ 891 h 1140"/>
                <a:gd name="T54" fmla="*/ 10 w 301"/>
                <a:gd name="T55" fmla="*/ 863 h 1140"/>
                <a:gd name="T56" fmla="*/ 20 w 301"/>
                <a:gd name="T57" fmla="*/ 828 h 1140"/>
                <a:gd name="T58" fmla="*/ 37 w 301"/>
                <a:gd name="T59" fmla="*/ 735 h 1140"/>
                <a:gd name="T60" fmla="*/ 37 w 301"/>
                <a:gd name="T61" fmla="*/ 558 h 1140"/>
                <a:gd name="T62" fmla="*/ 30 w 301"/>
                <a:gd name="T63" fmla="*/ 433 h 1140"/>
                <a:gd name="T64" fmla="*/ 30 w 301"/>
                <a:gd name="T65" fmla="*/ 309 h 1140"/>
                <a:gd name="T66" fmla="*/ 27 w 301"/>
                <a:gd name="T67" fmla="*/ 174 h 1140"/>
                <a:gd name="T68" fmla="*/ 0 w 301"/>
                <a:gd name="T69" fmla="*/ 91 h 1140"/>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0" t="0" r="r" b="b"/>
              <a:pathLst>
                <a:path w="301" h="1140">
                  <a:moveTo>
                    <a:pt x="0" y="91"/>
                  </a:moveTo>
                  <a:lnTo>
                    <a:pt x="0" y="18"/>
                  </a:lnTo>
                  <a:lnTo>
                    <a:pt x="30" y="0"/>
                  </a:lnTo>
                  <a:lnTo>
                    <a:pt x="79" y="0"/>
                  </a:lnTo>
                  <a:lnTo>
                    <a:pt x="113" y="42"/>
                  </a:lnTo>
                  <a:lnTo>
                    <a:pt x="121" y="80"/>
                  </a:lnTo>
                  <a:lnTo>
                    <a:pt x="113" y="163"/>
                  </a:lnTo>
                  <a:lnTo>
                    <a:pt x="90" y="267"/>
                  </a:lnTo>
                  <a:lnTo>
                    <a:pt x="79" y="427"/>
                  </a:lnTo>
                  <a:lnTo>
                    <a:pt x="72" y="531"/>
                  </a:lnTo>
                  <a:lnTo>
                    <a:pt x="72" y="548"/>
                  </a:lnTo>
                  <a:lnTo>
                    <a:pt x="83" y="694"/>
                  </a:lnTo>
                  <a:lnTo>
                    <a:pt x="100" y="777"/>
                  </a:lnTo>
                  <a:lnTo>
                    <a:pt x="113" y="842"/>
                  </a:lnTo>
                  <a:lnTo>
                    <a:pt x="110" y="870"/>
                  </a:lnTo>
                  <a:lnTo>
                    <a:pt x="155" y="946"/>
                  </a:lnTo>
                  <a:lnTo>
                    <a:pt x="204" y="994"/>
                  </a:lnTo>
                  <a:lnTo>
                    <a:pt x="256" y="1039"/>
                  </a:lnTo>
                  <a:lnTo>
                    <a:pt x="301" y="1061"/>
                  </a:lnTo>
                  <a:lnTo>
                    <a:pt x="301" y="1099"/>
                  </a:lnTo>
                  <a:lnTo>
                    <a:pt x="276" y="1130"/>
                  </a:lnTo>
                  <a:lnTo>
                    <a:pt x="218" y="1140"/>
                  </a:lnTo>
                  <a:lnTo>
                    <a:pt x="176" y="1119"/>
                  </a:lnTo>
                  <a:lnTo>
                    <a:pt x="176" y="1092"/>
                  </a:lnTo>
                  <a:lnTo>
                    <a:pt x="141" y="994"/>
                  </a:lnTo>
                  <a:lnTo>
                    <a:pt x="83" y="943"/>
                  </a:lnTo>
                  <a:lnTo>
                    <a:pt x="41" y="891"/>
                  </a:lnTo>
                  <a:lnTo>
                    <a:pt x="10" y="863"/>
                  </a:lnTo>
                  <a:lnTo>
                    <a:pt x="20" y="828"/>
                  </a:lnTo>
                  <a:lnTo>
                    <a:pt x="37" y="735"/>
                  </a:lnTo>
                  <a:lnTo>
                    <a:pt x="37" y="558"/>
                  </a:lnTo>
                  <a:lnTo>
                    <a:pt x="30" y="433"/>
                  </a:lnTo>
                  <a:lnTo>
                    <a:pt x="30" y="309"/>
                  </a:lnTo>
                  <a:lnTo>
                    <a:pt x="27" y="174"/>
                  </a:lnTo>
                  <a:lnTo>
                    <a:pt x="0" y="91"/>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grpSp>
      <p:sp>
        <p:nvSpPr>
          <p:cNvPr id="3079" name="AutoShape 19"/>
          <p:cNvSpPr>
            <a:spLocks noChangeArrowheads="1"/>
          </p:cNvSpPr>
          <p:nvPr/>
        </p:nvSpPr>
        <p:spPr bwMode="auto">
          <a:xfrm rot="1619629">
            <a:off x="1371600" y="18288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3080" name="AutoShape 20"/>
          <p:cNvSpPr>
            <a:spLocks noChangeArrowheads="1"/>
          </p:cNvSpPr>
          <p:nvPr/>
        </p:nvSpPr>
        <p:spPr bwMode="auto">
          <a:xfrm>
            <a:off x="1066800" y="28956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3081" name="AutoShape 21"/>
          <p:cNvSpPr>
            <a:spLocks noChangeArrowheads="1"/>
          </p:cNvSpPr>
          <p:nvPr/>
        </p:nvSpPr>
        <p:spPr bwMode="auto">
          <a:xfrm rot="9318701">
            <a:off x="2895600" y="21336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3082" name="AutoShape 22"/>
          <p:cNvSpPr>
            <a:spLocks noChangeArrowheads="1"/>
          </p:cNvSpPr>
          <p:nvPr/>
        </p:nvSpPr>
        <p:spPr bwMode="auto">
          <a:xfrm rot="-1811273">
            <a:off x="1066800" y="42672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3083" name="AutoShape 23"/>
          <p:cNvSpPr>
            <a:spLocks noChangeArrowheads="1"/>
          </p:cNvSpPr>
          <p:nvPr/>
        </p:nvSpPr>
        <p:spPr bwMode="auto">
          <a:xfrm rot="-9254063">
            <a:off x="2895600" y="32766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Tree>
    <p:extLst>
      <p:ext uri="{BB962C8B-B14F-4D97-AF65-F5344CB8AC3E}">
        <p14:creationId xmlns:p14="http://schemas.microsoft.com/office/powerpoint/2010/main" xmlns="" val="376200709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Date Placeholder 4"/>
          <p:cNvSpPr>
            <a:spLocks noGrp="1"/>
          </p:cNvSpPr>
          <p:nvPr>
            <p:ph type="dt" sz="quarter" idx="10"/>
          </p:nvPr>
        </p:nvSpPr>
        <p:spPr>
          <a:xfrm>
            <a:off x="6817360" y="6173787"/>
            <a:ext cx="2133600" cy="365125"/>
          </a:xfrm>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dirty="0"/>
              <a:t>01 May 2002</a:t>
            </a:r>
          </a:p>
        </p:txBody>
      </p:sp>
      <p:sp>
        <p:nvSpPr>
          <p:cNvPr id="4099" name="Footer Placeholder 5"/>
          <p:cNvSpPr>
            <a:spLocks noGrp="1"/>
          </p:cNvSpPr>
          <p:nvPr>
            <p:ph type="ftr" sz="quarter" idx="11"/>
          </p:nvPr>
        </p:nvSpPr>
        <p:spPr>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a:t>©Institute of Cultural Affairs</a:t>
            </a:r>
          </a:p>
        </p:txBody>
      </p:sp>
      <p:sp>
        <p:nvSpPr>
          <p:cNvPr id="4100" name="Rectangle 2"/>
          <p:cNvSpPr>
            <a:spLocks noGrp="1" noChangeArrowheads="1"/>
          </p:cNvSpPr>
          <p:nvPr>
            <p:ph type="title"/>
          </p:nvPr>
        </p:nvSpPr>
        <p:spPr>
          <a:xfrm>
            <a:off x="533400" y="609600"/>
            <a:ext cx="7924800" cy="1143000"/>
          </a:xfrm>
        </p:spPr>
        <p:txBody>
          <a:bodyPr/>
          <a:lstStyle/>
          <a:p>
            <a:pPr eaLnBrk="1" hangingPunct="1"/>
            <a:r>
              <a:rPr lang="en-US" smtClean="0"/>
              <a:t>The </a:t>
            </a:r>
            <a:r>
              <a:rPr lang="en-US" sz="6600" b="1" smtClean="0">
                <a:solidFill>
                  <a:srgbClr val="EF1F1D"/>
                </a:solidFill>
              </a:rPr>
              <a:t>R</a:t>
            </a:r>
            <a:r>
              <a:rPr lang="en-US" smtClean="0"/>
              <a:t>eflective Level of Thinking</a:t>
            </a:r>
          </a:p>
        </p:txBody>
      </p:sp>
      <p:sp>
        <p:nvSpPr>
          <p:cNvPr id="4101" name="Rectangle 4"/>
          <p:cNvSpPr>
            <a:spLocks noGrp="1" noChangeArrowheads="1"/>
          </p:cNvSpPr>
          <p:nvPr>
            <p:ph type="body" sz="half" idx="2"/>
          </p:nvPr>
        </p:nvSpPr>
        <p:spPr/>
        <p:txBody>
          <a:bodyPr/>
          <a:lstStyle/>
          <a:p>
            <a:pPr eaLnBrk="1" hangingPunct="1"/>
            <a:r>
              <a:rPr lang="en-US" sz="2800" smtClean="0"/>
              <a:t>Internal</a:t>
            </a:r>
          </a:p>
          <a:p>
            <a:pPr eaLnBrk="1" hangingPunct="1"/>
            <a:r>
              <a:rPr lang="en-US" sz="2800" smtClean="0"/>
              <a:t>Immediate response or reaction</a:t>
            </a:r>
          </a:p>
          <a:p>
            <a:pPr eaLnBrk="1" hangingPunct="1"/>
            <a:r>
              <a:rPr lang="en-US" sz="2800" smtClean="0"/>
              <a:t>Feelings and intuition</a:t>
            </a:r>
          </a:p>
          <a:p>
            <a:pPr eaLnBrk="1" hangingPunct="1"/>
            <a:r>
              <a:rPr lang="en-US" sz="2800" smtClean="0"/>
              <a:t>Memory or associations</a:t>
            </a:r>
          </a:p>
        </p:txBody>
      </p:sp>
      <p:grpSp>
        <p:nvGrpSpPr>
          <p:cNvPr id="4102" name="Group 41"/>
          <p:cNvGrpSpPr>
            <a:grpSpLocks/>
          </p:cNvGrpSpPr>
          <p:nvPr/>
        </p:nvGrpSpPr>
        <p:grpSpPr bwMode="auto">
          <a:xfrm>
            <a:off x="1295400" y="1905000"/>
            <a:ext cx="2162175" cy="3795713"/>
            <a:chOff x="1114" y="1776"/>
            <a:chExt cx="1064" cy="1815"/>
          </a:xfrm>
        </p:grpSpPr>
        <p:sp>
          <p:nvSpPr>
            <p:cNvPr id="4114" name="Freeform 21"/>
            <p:cNvSpPr>
              <a:spLocks/>
            </p:cNvSpPr>
            <p:nvPr/>
          </p:nvSpPr>
          <p:spPr bwMode="auto">
            <a:xfrm rot="1023907">
              <a:off x="1296" y="1776"/>
              <a:ext cx="420" cy="415"/>
            </a:xfrm>
            <a:custGeom>
              <a:avLst/>
              <a:gdLst>
                <a:gd name="T0" fmla="*/ 134 w 420"/>
                <a:gd name="T1" fmla="*/ 25 h 415"/>
                <a:gd name="T2" fmla="*/ 171 w 420"/>
                <a:gd name="T3" fmla="*/ 5 h 415"/>
                <a:gd name="T4" fmla="*/ 217 w 420"/>
                <a:gd name="T5" fmla="*/ 0 h 415"/>
                <a:gd name="T6" fmla="*/ 258 w 420"/>
                <a:gd name="T7" fmla="*/ 12 h 415"/>
                <a:gd name="T8" fmla="*/ 305 w 420"/>
                <a:gd name="T9" fmla="*/ 40 h 415"/>
                <a:gd name="T10" fmla="*/ 360 w 420"/>
                <a:gd name="T11" fmla="*/ 106 h 415"/>
                <a:gd name="T12" fmla="*/ 400 w 420"/>
                <a:gd name="T13" fmla="*/ 184 h 415"/>
                <a:gd name="T14" fmla="*/ 418 w 420"/>
                <a:gd name="T15" fmla="*/ 249 h 415"/>
                <a:gd name="T16" fmla="*/ 420 w 420"/>
                <a:gd name="T17" fmla="*/ 312 h 415"/>
                <a:gd name="T18" fmla="*/ 412 w 420"/>
                <a:gd name="T19" fmla="*/ 361 h 415"/>
                <a:gd name="T20" fmla="*/ 387 w 420"/>
                <a:gd name="T21" fmla="*/ 395 h 415"/>
                <a:gd name="T22" fmla="*/ 351 w 420"/>
                <a:gd name="T23" fmla="*/ 415 h 415"/>
                <a:gd name="T24" fmla="*/ 318 w 420"/>
                <a:gd name="T25" fmla="*/ 403 h 415"/>
                <a:gd name="T26" fmla="*/ 265 w 420"/>
                <a:gd name="T27" fmla="*/ 386 h 415"/>
                <a:gd name="T28" fmla="*/ 205 w 420"/>
                <a:gd name="T29" fmla="*/ 323 h 415"/>
                <a:gd name="T30" fmla="*/ 159 w 420"/>
                <a:gd name="T31" fmla="*/ 244 h 415"/>
                <a:gd name="T32" fmla="*/ 155 w 420"/>
                <a:gd name="T33" fmla="*/ 232 h 415"/>
                <a:gd name="T34" fmla="*/ 27 w 420"/>
                <a:gd name="T35" fmla="*/ 213 h 415"/>
                <a:gd name="T36" fmla="*/ 0 w 420"/>
                <a:gd name="T37" fmla="*/ 177 h 415"/>
                <a:gd name="T38" fmla="*/ 9 w 420"/>
                <a:gd name="T39" fmla="*/ 163 h 415"/>
                <a:gd name="T40" fmla="*/ 148 w 420"/>
                <a:gd name="T41" fmla="*/ 195 h 415"/>
                <a:gd name="T42" fmla="*/ 124 w 420"/>
                <a:gd name="T43" fmla="*/ 148 h 415"/>
                <a:gd name="T44" fmla="*/ 114 w 420"/>
                <a:gd name="T45" fmla="*/ 83 h 415"/>
                <a:gd name="T46" fmla="*/ 124 w 420"/>
                <a:gd name="T47" fmla="*/ 47 h 415"/>
                <a:gd name="T48" fmla="*/ 134 w 420"/>
                <a:gd name="T49" fmla="*/ 25 h 415"/>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0" t="0" r="r" b="b"/>
              <a:pathLst>
                <a:path w="420" h="415">
                  <a:moveTo>
                    <a:pt x="134" y="25"/>
                  </a:moveTo>
                  <a:lnTo>
                    <a:pt x="171" y="5"/>
                  </a:lnTo>
                  <a:lnTo>
                    <a:pt x="217" y="0"/>
                  </a:lnTo>
                  <a:lnTo>
                    <a:pt x="258" y="12"/>
                  </a:lnTo>
                  <a:lnTo>
                    <a:pt x="305" y="40"/>
                  </a:lnTo>
                  <a:lnTo>
                    <a:pt x="360" y="106"/>
                  </a:lnTo>
                  <a:lnTo>
                    <a:pt x="400" y="184"/>
                  </a:lnTo>
                  <a:lnTo>
                    <a:pt x="418" y="249"/>
                  </a:lnTo>
                  <a:lnTo>
                    <a:pt x="420" y="312"/>
                  </a:lnTo>
                  <a:lnTo>
                    <a:pt x="412" y="361"/>
                  </a:lnTo>
                  <a:lnTo>
                    <a:pt x="387" y="395"/>
                  </a:lnTo>
                  <a:lnTo>
                    <a:pt x="351" y="415"/>
                  </a:lnTo>
                  <a:lnTo>
                    <a:pt x="318" y="403"/>
                  </a:lnTo>
                  <a:lnTo>
                    <a:pt x="265" y="386"/>
                  </a:lnTo>
                  <a:lnTo>
                    <a:pt x="205" y="323"/>
                  </a:lnTo>
                  <a:lnTo>
                    <a:pt x="159" y="244"/>
                  </a:lnTo>
                  <a:lnTo>
                    <a:pt x="155" y="232"/>
                  </a:lnTo>
                  <a:lnTo>
                    <a:pt x="27" y="213"/>
                  </a:lnTo>
                  <a:lnTo>
                    <a:pt x="0" y="177"/>
                  </a:lnTo>
                  <a:lnTo>
                    <a:pt x="9" y="163"/>
                  </a:lnTo>
                  <a:lnTo>
                    <a:pt x="148" y="195"/>
                  </a:lnTo>
                  <a:lnTo>
                    <a:pt x="124" y="148"/>
                  </a:lnTo>
                  <a:lnTo>
                    <a:pt x="114" y="83"/>
                  </a:lnTo>
                  <a:lnTo>
                    <a:pt x="124" y="47"/>
                  </a:lnTo>
                  <a:lnTo>
                    <a:pt x="134" y="25"/>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4115" name="Freeform 22"/>
            <p:cNvSpPr>
              <a:spLocks/>
            </p:cNvSpPr>
            <p:nvPr/>
          </p:nvSpPr>
          <p:spPr bwMode="auto">
            <a:xfrm>
              <a:off x="1114" y="2239"/>
              <a:ext cx="435" cy="825"/>
            </a:xfrm>
            <a:custGeom>
              <a:avLst/>
              <a:gdLst>
                <a:gd name="T0" fmla="*/ 319 w 435"/>
                <a:gd name="T1" fmla="*/ 148 h 825"/>
                <a:gd name="T2" fmla="*/ 357 w 435"/>
                <a:gd name="T3" fmla="*/ 123 h 825"/>
                <a:gd name="T4" fmla="*/ 406 w 435"/>
                <a:gd name="T5" fmla="*/ 95 h 825"/>
                <a:gd name="T6" fmla="*/ 435 w 435"/>
                <a:gd name="T7" fmla="*/ 39 h 825"/>
                <a:gd name="T8" fmla="*/ 419 w 435"/>
                <a:gd name="T9" fmla="*/ 10 h 825"/>
                <a:gd name="T10" fmla="*/ 386 w 435"/>
                <a:gd name="T11" fmla="*/ 0 h 825"/>
                <a:gd name="T12" fmla="*/ 343 w 435"/>
                <a:gd name="T13" fmla="*/ 24 h 825"/>
                <a:gd name="T14" fmla="*/ 279 w 435"/>
                <a:gd name="T15" fmla="*/ 83 h 825"/>
                <a:gd name="T16" fmla="*/ 224 w 435"/>
                <a:gd name="T17" fmla="*/ 131 h 825"/>
                <a:gd name="T18" fmla="*/ 177 w 435"/>
                <a:gd name="T19" fmla="*/ 185 h 825"/>
                <a:gd name="T20" fmla="*/ 108 w 435"/>
                <a:gd name="T21" fmla="*/ 239 h 825"/>
                <a:gd name="T22" fmla="*/ 46 w 435"/>
                <a:gd name="T23" fmla="*/ 308 h 825"/>
                <a:gd name="T24" fmla="*/ 54 w 435"/>
                <a:gd name="T25" fmla="*/ 409 h 825"/>
                <a:gd name="T26" fmla="*/ 46 w 435"/>
                <a:gd name="T27" fmla="*/ 493 h 825"/>
                <a:gd name="T28" fmla="*/ 46 w 435"/>
                <a:gd name="T29" fmla="*/ 563 h 825"/>
                <a:gd name="T30" fmla="*/ 31 w 435"/>
                <a:gd name="T31" fmla="*/ 632 h 825"/>
                <a:gd name="T32" fmla="*/ 16 w 435"/>
                <a:gd name="T33" fmla="*/ 678 h 825"/>
                <a:gd name="T34" fmla="*/ 0 w 435"/>
                <a:gd name="T35" fmla="*/ 786 h 825"/>
                <a:gd name="T36" fmla="*/ 46 w 435"/>
                <a:gd name="T37" fmla="*/ 825 h 825"/>
                <a:gd name="T38" fmla="*/ 16 w 435"/>
                <a:gd name="T39" fmla="*/ 809 h 825"/>
                <a:gd name="T40" fmla="*/ 85 w 435"/>
                <a:gd name="T41" fmla="*/ 794 h 825"/>
                <a:gd name="T42" fmla="*/ 31 w 435"/>
                <a:gd name="T43" fmla="*/ 771 h 825"/>
                <a:gd name="T44" fmla="*/ 123 w 435"/>
                <a:gd name="T45" fmla="*/ 786 h 825"/>
                <a:gd name="T46" fmla="*/ 123 w 435"/>
                <a:gd name="T47" fmla="*/ 725 h 825"/>
                <a:gd name="T48" fmla="*/ 93 w 435"/>
                <a:gd name="T49" fmla="*/ 655 h 825"/>
                <a:gd name="T50" fmla="*/ 100 w 435"/>
                <a:gd name="T51" fmla="*/ 586 h 825"/>
                <a:gd name="T52" fmla="*/ 108 w 435"/>
                <a:gd name="T53" fmla="*/ 493 h 825"/>
                <a:gd name="T54" fmla="*/ 108 w 435"/>
                <a:gd name="T55" fmla="*/ 416 h 825"/>
                <a:gd name="T56" fmla="*/ 100 w 435"/>
                <a:gd name="T57" fmla="*/ 339 h 825"/>
                <a:gd name="T58" fmla="*/ 203 w 435"/>
                <a:gd name="T59" fmla="*/ 240 h 825"/>
                <a:gd name="T60" fmla="*/ 253 w 435"/>
                <a:gd name="T61" fmla="*/ 195 h 825"/>
                <a:gd name="T62" fmla="*/ 319 w 435"/>
                <a:gd name="T63" fmla="*/ 148 h 825"/>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0" t="0" r="r" b="b"/>
              <a:pathLst>
                <a:path w="435" h="825">
                  <a:moveTo>
                    <a:pt x="319" y="148"/>
                  </a:moveTo>
                  <a:lnTo>
                    <a:pt x="357" y="123"/>
                  </a:lnTo>
                  <a:lnTo>
                    <a:pt x="406" y="95"/>
                  </a:lnTo>
                  <a:lnTo>
                    <a:pt x="435" y="39"/>
                  </a:lnTo>
                  <a:lnTo>
                    <a:pt x="419" y="10"/>
                  </a:lnTo>
                  <a:lnTo>
                    <a:pt x="386" y="0"/>
                  </a:lnTo>
                  <a:lnTo>
                    <a:pt x="343" y="24"/>
                  </a:lnTo>
                  <a:lnTo>
                    <a:pt x="279" y="83"/>
                  </a:lnTo>
                  <a:lnTo>
                    <a:pt x="224" y="131"/>
                  </a:lnTo>
                  <a:lnTo>
                    <a:pt x="177" y="185"/>
                  </a:lnTo>
                  <a:lnTo>
                    <a:pt x="108" y="239"/>
                  </a:lnTo>
                  <a:lnTo>
                    <a:pt x="46" y="308"/>
                  </a:lnTo>
                  <a:lnTo>
                    <a:pt x="54" y="409"/>
                  </a:lnTo>
                  <a:lnTo>
                    <a:pt x="46" y="493"/>
                  </a:lnTo>
                  <a:lnTo>
                    <a:pt x="46" y="563"/>
                  </a:lnTo>
                  <a:lnTo>
                    <a:pt x="31" y="632"/>
                  </a:lnTo>
                  <a:lnTo>
                    <a:pt x="16" y="678"/>
                  </a:lnTo>
                  <a:lnTo>
                    <a:pt x="0" y="786"/>
                  </a:lnTo>
                  <a:lnTo>
                    <a:pt x="46" y="825"/>
                  </a:lnTo>
                  <a:lnTo>
                    <a:pt x="16" y="809"/>
                  </a:lnTo>
                  <a:lnTo>
                    <a:pt x="85" y="794"/>
                  </a:lnTo>
                  <a:lnTo>
                    <a:pt x="31" y="771"/>
                  </a:lnTo>
                  <a:lnTo>
                    <a:pt x="123" y="786"/>
                  </a:lnTo>
                  <a:lnTo>
                    <a:pt x="123" y="725"/>
                  </a:lnTo>
                  <a:lnTo>
                    <a:pt x="93" y="655"/>
                  </a:lnTo>
                  <a:lnTo>
                    <a:pt x="100" y="586"/>
                  </a:lnTo>
                  <a:lnTo>
                    <a:pt x="108" y="493"/>
                  </a:lnTo>
                  <a:lnTo>
                    <a:pt x="108" y="416"/>
                  </a:lnTo>
                  <a:lnTo>
                    <a:pt x="100" y="339"/>
                  </a:lnTo>
                  <a:lnTo>
                    <a:pt x="203" y="240"/>
                  </a:lnTo>
                  <a:lnTo>
                    <a:pt x="253" y="195"/>
                  </a:lnTo>
                  <a:lnTo>
                    <a:pt x="319" y="148"/>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4116" name="Freeform 23"/>
            <p:cNvSpPr>
              <a:spLocks/>
            </p:cNvSpPr>
            <p:nvPr/>
          </p:nvSpPr>
          <p:spPr bwMode="auto">
            <a:xfrm>
              <a:off x="1643" y="2258"/>
              <a:ext cx="535" cy="729"/>
            </a:xfrm>
            <a:custGeom>
              <a:avLst/>
              <a:gdLst>
                <a:gd name="T0" fmla="*/ 77 w 535"/>
                <a:gd name="T1" fmla="*/ 133 h 729"/>
                <a:gd name="T2" fmla="*/ 39 w 535"/>
                <a:gd name="T3" fmla="*/ 102 h 729"/>
                <a:gd name="T4" fmla="*/ 20 w 535"/>
                <a:gd name="T5" fmla="*/ 77 h 729"/>
                <a:gd name="T6" fmla="*/ 2 w 535"/>
                <a:gd name="T7" fmla="*/ 29 h 729"/>
                <a:gd name="T8" fmla="*/ 0 w 535"/>
                <a:gd name="T9" fmla="*/ 0 h 729"/>
                <a:gd name="T10" fmla="*/ 72 w 535"/>
                <a:gd name="T11" fmla="*/ 12 h 729"/>
                <a:gd name="T12" fmla="*/ 65 w 535"/>
                <a:gd name="T13" fmla="*/ 12 h 729"/>
                <a:gd name="T14" fmla="*/ 102 w 535"/>
                <a:gd name="T15" fmla="*/ 8 h 729"/>
                <a:gd name="T16" fmla="*/ 142 w 535"/>
                <a:gd name="T17" fmla="*/ 45 h 729"/>
                <a:gd name="T18" fmla="*/ 204 w 535"/>
                <a:gd name="T19" fmla="*/ 123 h 729"/>
                <a:gd name="T20" fmla="*/ 267 w 535"/>
                <a:gd name="T21" fmla="*/ 178 h 729"/>
                <a:gd name="T22" fmla="*/ 313 w 535"/>
                <a:gd name="T23" fmla="*/ 218 h 729"/>
                <a:gd name="T24" fmla="*/ 404 w 535"/>
                <a:gd name="T25" fmla="*/ 312 h 729"/>
                <a:gd name="T26" fmla="*/ 427 w 535"/>
                <a:gd name="T27" fmla="*/ 397 h 729"/>
                <a:gd name="T28" fmla="*/ 439 w 535"/>
                <a:gd name="T29" fmla="*/ 469 h 729"/>
                <a:gd name="T30" fmla="*/ 465 w 535"/>
                <a:gd name="T31" fmla="*/ 528 h 729"/>
                <a:gd name="T32" fmla="*/ 481 w 535"/>
                <a:gd name="T33" fmla="*/ 575 h 729"/>
                <a:gd name="T34" fmla="*/ 504 w 535"/>
                <a:gd name="T35" fmla="*/ 629 h 729"/>
                <a:gd name="T36" fmla="*/ 535 w 535"/>
                <a:gd name="T37" fmla="*/ 690 h 729"/>
                <a:gd name="T38" fmla="*/ 512 w 535"/>
                <a:gd name="T39" fmla="*/ 729 h 729"/>
                <a:gd name="T40" fmla="*/ 473 w 535"/>
                <a:gd name="T41" fmla="*/ 713 h 729"/>
                <a:gd name="T42" fmla="*/ 450 w 535"/>
                <a:gd name="T43" fmla="*/ 662 h 729"/>
                <a:gd name="T44" fmla="*/ 411 w 535"/>
                <a:gd name="T45" fmla="*/ 682 h 729"/>
                <a:gd name="T46" fmla="*/ 388 w 535"/>
                <a:gd name="T47" fmla="*/ 636 h 729"/>
                <a:gd name="T48" fmla="*/ 437 w 535"/>
                <a:gd name="T49" fmla="*/ 612 h 729"/>
                <a:gd name="T50" fmla="*/ 421 w 535"/>
                <a:gd name="T51" fmla="*/ 557 h 729"/>
                <a:gd name="T52" fmla="*/ 388 w 535"/>
                <a:gd name="T53" fmla="*/ 474 h 729"/>
                <a:gd name="T54" fmla="*/ 388 w 535"/>
                <a:gd name="T55" fmla="*/ 390 h 729"/>
                <a:gd name="T56" fmla="*/ 311 w 535"/>
                <a:gd name="T57" fmla="*/ 289 h 729"/>
                <a:gd name="T58" fmla="*/ 246 w 535"/>
                <a:gd name="T59" fmla="*/ 255 h 729"/>
                <a:gd name="T60" fmla="*/ 178 w 535"/>
                <a:gd name="T61" fmla="*/ 202 h 729"/>
                <a:gd name="T62" fmla="*/ 114 w 535"/>
                <a:gd name="T63" fmla="*/ 159 h 729"/>
                <a:gd name="T64" fmla="*/ 77 w 535"/>
                <a:gd name="T65" fmla="*/ 133 h 729"/>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Lst>
              <a:ahLst/>
              <a:cxnLst>
                <a:cxn ang="T66">
                  <a:pos x="T0" y="T1"/>
                </a:cxn>
                <a:cxn ang="T67">
                  <a:pos x="T2" y="T3"/>
                </a:cxn>
                <a:cxn ang="T68">
                  <a:pos x="T4" y="T5"/>
                </a:cxn>
                <a:cxn ang="T69">
                  <a:pos x="T6" y="T7"/>
                </a:cxn>
                <a:cxn ang="T70">
                  <a:pos x="T8" y="T9"/>
                </a:cxn>
                <a:cxn ang="T71">
                  <a:pos x="T10" y="T11"/>
                </a:cxn>
                <a:cxn ang="T72">
                  <a:pos x="T12" y="T13"/>
                </a:cxn>
                <a:cxn ang="T73">
                  <a:pos x="T14" y="T15"/>
                </a:cxn>
                <a:cxn ang="T74">
                  <a:pos x="T16" y="T17"/>
                </a:cxn>
                <a:cxn ang="T75">
                  <a:pos x="T18" y="T19"/>
                </a:cxn>
                <a:cxn ang="T76">
                  <a:pos x="T20" y="T21"/>
                </a:cxn>
                <a:cxn ang="T77">
                  <a:pos x="T22" y="T23"/>
                </a:cxn>
                <a:cxn ang="T78">
                  <a:pos x="T24" y="T25"/>
                </a:cxn>
                <a:cxn ang="T79">
                  <a:pos x="T26" y="T27"/>
                </a:cxn>
                <a:cxn ang="T80">
                  <a:pos x="T28" y="T29"/>
                </a:cxn>
                <a:cxn ang="T81">
                  <a:pos x="T30" y="T31"/>
                </a:cxn>
                <a:cxn ang="T82">
                  <a:pos x="T32" y="T33"/>
                </a:cxn>
                <a:cxn ang="T83">
                  <a:pos x="T34" y="T35"/>
                </a:cxn>
                <a:cxn ang="T84">
                  <a:pos x="T36" y="T37"/>
                </a:cxn>
                <a:cxn ang="T85">
                  <a:pos x="T38" y="T39"/>
                </a:cxn>
                <a:cxn ang="T86">
                  <a:pos x="T40" y="T41"/>
                </a:cxn>
                <a:cxn ang="T87">
                  <a:pos x="T42" y="T43"/>
                </a:cxn>
                <a:cxn ang="T88">
                  <a:pos x="T44" y="T45"/>
                </a:cxn>
                <a:cxn ang="T89">
                  <a:pos x="T46" y="T47"/>
                </a:cxn>
                <a:cxn ang="T90">
                  <a:pos x="T48" y="T49"/>
                </a:cxn>
                <a:cxn ang="T91">
                  <a:pos x="T50" y="T51"/>
                </a:cxn>
                <a:cxn ang="T92">
                  <a:pos x="T52" y="T53"/>
                </a:cxn>
                <a:cxn ang="T93">
                  <a:pos x="T54" y="T55"/>
                </a:cxn>
                <a:cxn ang="T94">
                  <a:pos x="T56" y="T57"/>
                </a:cxn>
                <a:cxn ang="T95">
                  <a:pos x="T58" y="T59"/>
                </a:cxn>
                <a:cxn ang="T96">
                  <a:pos x="T60" y="T61"/>
                </a:cxn>
                <a:cxn ang="T97">
                  <a:pos x="T62" y="T63"/>
                </a:cxn>
                <a:cxn ang="T98">
                  <a:pos x="T64" y="T65"/>
                </a:cxn>
              </a:cxnLst>
              <a:rect l="0" t="0" r="r" b="b"/>
              <a:pathLst>
                <a:path w="535" h="729">
                  <a:moveTo>
                    <a:pt x="77" y="133"/>
                  </a:moveTo>
                  <a:lnTo>
                    <a:pt x="39" y="102"/>
                  </a:lnTo>
                  <a:lnTo>
                    <a:pt x="20" y="77"/>
                  </a:lnTo>
                  <a:lnTo>
                    <a:pt x="2" y="29"/>
                  </a:lnTo>
                  <a:lnTo>
                    <a:pt x="0" y="0"/>
                  </a:lnTo>
                  <a:lnTo>
                    <a:pt x="72" y="12"/>
                  </a:lnTo>
                  <a:lnTo>
                    <a:pt x="65" y="12"/>
                  </a:lnTo>
                  <a:lnTo>
                    <a:pt x="102" y="8"/>
                  </a:lnTo>
                  <a:lnTo>
                    <a:pt x="142" y="45"/>
                  </a:lnTo>
                  <a:lnTo>
                    <a:pt x="204" y="123"/>
                  </a:lnTo>
                  <a:lnTo>
                    <a:pt x="267" y="178"/>
                  </a:lnTo>
                  <a:lnTo>
                    <a:pt x="313" y="218"/>
                  </a:lnTo>
                  <a:lnTo>
                    <a:pt x="404" y="312"/>
                  </a:lnTo>
                  <a:lnTo>
                    <a:pt x="427" y="397"/>
                  </a:lnTo>
                  <a:lnTo>
                    <a:pt x="439" y="469"/>
                  </a:lnTo>
                  <a:lnTo>
                    <a:pt x="465" y="528"/>
                  </a:lnTo>
                  <a:lnTo>
                    <a:pt x="481" y="575"/>
                  </a:lnTo>
                  <a:lnTo>
                    <a:pt x="504" y="629"/>
                  </a:lnTo>
                  <a:lnTo>
                    <a:pt x="535" y="690"/>
                  </a:lnTo>
                  <a:lnTo>
                    <a:pt x="512" y="729"/>
                  </a:lnTo>
                  <a:lnTo>
                    <a:pt x="473" y="713"/>
                  </a:lnTo>
                  <a:lnTo>
                    <a:pt x="450" y="662"/>
                  </a:lnTo>
                  <a:lnTo>
                    <a:pt x="411" y="682"/>
                  </a:lnTo>
                  <a:lnTo>
                    <a:pt x="388" y="636"/>
                  </a:lnTo>
                  <a:lnTo>
                    <a:pt x="437" y="612"/>
                  </a:lnTo>
                  <a:lnTo>
                    <a:pt x="421" y="557"/>
                  </a:lnTo>
                  <a:lnTo>
                    <a:pt x="388" y="474"/>
                  </a:lnTo>
                  <a:lnTo>
                    <a:pt x="388" y="390"/>
                  </a:lnTo>
                  <a:lnTo>
                    <a:pt x="311" y="289"/>
                  </a:lnTo>
                  <a:lnTo>
                    <a:pt x="246" y="255"/>
                  </a:lnTo>
                  <a:lnTo>
                    <a:pt x="178" y="202"/>
                  </a:lnTo>
                  <a:lnTo>
                    <a:pt x="114" y="159"/>
                  </a:lnTo>
                  <a:lnTo>
                    <a:pt x="77" y="133"/>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4117" name="Freeform 24"/>
            <p:cNvSpPr>
              <a:spLocks/>
            </p:cNvSpPr>
            <p:nvPr/>
          </p:nvSpPr>
          <p:spPr bwMode="auto">
            <a:xfrm>
              <a:off x="1424" y="2253"/>
              <a:ext cx="343" cy="648"/>
            </a:xfrm>
            <a:custGeom>
              <a:avLst/>
              <a:gdLst>
                <a:gd name="T0" fmla="*/ 131 w 343"/>
                <a:gd name="T1" fmla="*/ 0 h 648"/>
                <a:gd name="T2" fmla="*/ 183 w 343"/>
                <a:gd name="T3" fmla="*/ 0 h 648"/>
                <a:gd name="T4" fmla="*/ 246 w 343"/>
                <a:gd name="T5" fmla="*/ 12 h 648"/>
                <a:gd name="T6" fmla="*/ 281 w 343"/>
                <a:gd name="T7" fmla="*/ 47 h 648"/>
                <a:gd name="T8" fmla="*/ 314 w 343"/>
                <a:gd name="T9" fmla="*/ 109 h 648"/>
                <a:gd name="T10" fmla="*/ 332 w 343"/>
                <a:gd name="T11" fmla="*/ 156 h 648"/>
                <a:gd name="T12" fmla="*/ 343 w 343"/>
                <a:gd name="T13" fmla="*/ 212 h 648"/>
                <a:gd name="T14" fmla="*/ 343 w 343"/>
                <a:gd name="T15" fmla="*/ 281 h 648"/>
                <a:gd name="T16" fmla="*/ 338 w 343"/>
                <a:gd name="T17" fmla="*/ 350 h 648"/>
                <a:gd name="T18" fmla="*/ 332 w 343"/>
                <a:gd name="T19" fmla="*/ 424 h 648"/>
                <a:gd name="T20" fmla="*/ 309 w 343"/>
                <a:gd name="T21" fmla="*/ 516 h 648"/>
                <a:gd name="T22" fmla="*/ 281 w 343"/>
                <a:gd name="T23" fmla="*/ 580 h 648"/>
                <a:gd name="T24" fmla="*/ 229 w 343"/>
                <a:gd name="T25" fmla="*/ 631 h 648"/>
                <a:gd name="T26" fmla="*/ 172 w 343"/>
                <a:gd name="T27" fmla="*/ 648 h 648"/>
                <a:gd name="T28" fmla="*/ 109 w 343"/>
                <a:gd name="T29" fmla="*/ 631 h 648"/>
                <a:gd name="T30" fmla="*/ 69 w 343"/>
                <a:gd name="T31" fmla="*/ 551 h 648"/>
                <a:gd name="T32" fmla="*/ 41 w 343"/>
                <a:gd name="T33" fmla="*/ 476 h 648"/>
                <a:gd name="T34" fmla="*/ 23 w 343"/>
                <a:gd name="T35" fmla="*/ 390 h 648"/>
                <a:gd name="T36" fmla="*/ 0 w 343"/>
                <a:gd name="T37" fmla="*/ 310 h 648"/>
                <a:gd name="T38" fmla="*/ 0 w 343"/>
                <a:gd name="T39" fmla="*/ 201 h 648"/>
                <a:gd name="T40" fmla="*/ 18 w 343"/>
                <a:gd name="T41" fmla="*/ 127 h 648"/>
                <a:gd name="T42" fmla="*/ 41 w 343"/>
                <a:gd name="T43" fmla="*/ 69 h 648"/>
                <a:gd name="T44" fmla="*/ 69 w 343"/>
                <a:gd name="T45" fmla="*/ 0 h 648"/>
                <a:gd name="T46" fmla="*/ 131 w 343"/>
                <a:gd name="T47" fmla="*/ 0 h 648"/>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Lst>
              <a:ahLst/>
              <a:cxnLst>
                <a:cxn ang="T48">
                  <a:pos x="T0" y="T1"/>
                </a:cxn>
                <a:cxn ang="T49">
                  <a:pos x="T2" y="T3"/>
                </a:cxn>
                <a:cxn ang="T50">
                  <a:pos x="T4" y="T5"/>
                </a:cxn>
                <a:cxn ang="T51">
                  <a:pos x="T6" y="T7"/>
                </a:cxn>
                <a:cxn ang="T52">
                  <a:pos x="T8" y="T9"/>
                </a:cxn>
                <a:cxn ang="T53">
                  <a:pos x="T10" y="T11"/>
                </a:cxn>
                <a:cxn ang="T54">
                  <a:pos x="T12" y="T13"/>
                </a:cxn>
                <a:cxn ang="T55">
                  <a:pos x="T14" y="T15"/>
                </a:cxn>
                <a:cxn ang="T56">
                  <a:pos x="T16" y="T17"/>
                </a:cxn>
                <a:cxn ang="T57">
                  <a:pos x="T18" y="T19"/>
                </a:cxn>
                <a:cxn ang="T58">
                  <a:pos x="T20" y="T21"/>
                </a:cxn>
                <a:cxn ang="T59">
                  <a:pos x="T22" y="T23"/>
                </a:cxn>
                <a:cxn ang="T60">
                  <a:pos x="T24" y="T25"/>
                </a:cxn>
                <a:cxn ang="T61">
                  <a:pos x="T26" y="T27"/>
                </a:cxn>
                <a:cxn ang="T62">
                  <a:pos x="T28" y="T29"/>
                </a:cxn>
                <a:cxn ang="T63">
                  <a:pos x="T30" y="T31"/>
                </a:cxn>
                <a:cxn ang="T64">
                  <a:pos x="T32" y="T33"/>
                </a:cxn>
                <a:cxn ang="T65">
                  <a:pos x="T34" y="T35"/>
                </a:cxn>
                <a:cxn ang="T66">
                  <a:pos x="T36" y="T37"/>
                </a:cxn>
                <a:cxn ang="T67">
                  <a:pos x="T38" y="T39"/>
                </a:cxn>
                <a:cxn ang="T68">
                  <a:pos x="T40" y="T41"/>
                </a:cxn>
                <a:cxn ang="T69">
                  <a:pos x="T42" y="T43"/>
                </a:cxn>
                <a:cxn ang="T70">
                  <a:pos x="T44" y="T45"/>
                </a:cxn>
                <a:cxn ang="T71">
                  <a:pos x="T46" y="T47"/>
                </a:cxn>
              </a:cxnLst>
              <a:rect l="0" t="0" r="r" b="b"/>
              <a:pathLst>
                <a:path w="343" h="648">
                  <a:moveTo>
                    <a:pt x="131" y="0"/>
                  </a:moveTo>
                  <a:lnTo>
                    <a:pt x="183" y="0"/>
                  </a:lnTo>
                  <a:lnTo>
                    <a:pt x="246" y="12"/>
                  </a:lnTo>
                  <a:lnTo>
                    <a:pt x="281" y="47"/>
                  </a:lnTo>
                  <a:lnTo>
                    <a:pt x="314" y="109"/>
                  </a:lnTo>
                  <a:lnTo>
                    <a:pt x="332" y="156"/>
                  </a:lnTo>
                  <a:lnTo>
                    <a:pt x="343" y="212"/>
                  </a:lnTo>
                  <a:lnTo>
                    <a:pt x="343" y="281"/>
                  </a:lnTo>
                  <a:lnTo>
                    <a:pt x="338" y="350"/>
                  </a:lnTo>
                  <a:lnTo>
                    <a:pt x="332" y="424"/>
                  </a:lnTo>
                  <a:lnTo>
                    <a:pt x="309" y="516"/>
                  </a:lnTo>
                  <a:lnTo>
                    <a:pt x="281" y="580"/>
                  </a:lnTo>
                  <a:lnTo>
                    <a:pt x="229" y="631"/>
                  </a:lnTo>
                  <a:lnTo>
                    <a:pt x="172" y="648"/>
                  </a:lnTo>
                  <a:lnTo>
                    <a:pt x="109" y="631"/>
                  </a:lnTo>
                  <a:lnTo>
                    <a:pt x="69" y="551"/>
                  </a:lnTo>
                  <a:lnTo>
                    <a:pt x="41" y="476"/>
                  </a:lnTo>
                  <a:lnTo>
                    <a:pt x="23" y="390"/>
                  </a:lnTo>
                  <a:lnTo>
                    <a:pt x="0" y="310"/>
                  </a:lnTo>
                  <a:lnTo>
                    <a:pt x="0" y="201"/>
                  </a:lnTo>
                  <a:lnTo>
                    <a:pt x="18" y="127"/>
                  </a:lnTo>
                  <a:lnTo>
                    <a:pt x="41" y="69"/>
                  </a:lnTo>
                  <a:lnTo>
                    <a:pt x="69" y="0"/>
                  </a:lnTo>
                  <a:lnTo>
                    <a:pt x="131" y="0"/>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4118" name="Freeform 25"/>
            <p:cNvSpPr>
              <a:spLocks/>
            </p:cNvSpPr>
            <p:nvPr/>
          </p:nvSpPr>
          <p:spPr bwMode="auto">
            <a:xfrm>
              <a:off x="1653" y="2809"/>
              <a:ext cx="264" cy="744"/>
            </a:xfrm>
            <a:custGeom>
              <a:avLst/>
              <a:gdLst>
                <a:gd name="T0" fmla="*/ 49 w 264"/>
                <a:gd name="T1" fmla="*/ 86 h 744"/>
                <a:gd name="T2" fmla="*/ 14 w 264"/>
                <a:gd name="T3" fmla="*/ 37 h 744"/>
                <a:gd name="T4" fmla="*/ 26 w 264"/>
                <a:gd name="T5" fmla="*/ 0 h 744"/>
                <a:gd name="T6" fmla="*/ 60 w 264"/>
                <a:gd name="T7" fmla="*/ 0 h 744"/>
                <a:gd name="T8" fmla="*/ 100 w 264"/>
                <a:gd name="T9" fmla="*/ 40 h 744"/>
                <a:gd name="T10" fmla="*/ 152 w 264"/>
                <a:gd name="T11" fmla="*/ 123 h 744"/>
                <a:gd name="T12" fmla="*/ 181 w 264"/>
                <a:gd name="T13" fmla="*/ 202 h 744"/>
                <a:gd name="T14" fmla="*/ 206 w 264"/>
                <a:gd name="T15" fmla="*/ 278 h 744"/>
                <a:gd name="T16" fmla="*/ 215 w 264"/>
                <a:gd name="T17" fmla="*/ 348 h 744"/>
                <a:gd name="T18" fmla="*/ 212 w 264"/>
                <a:gd name="T19" fmla="*/ 385 h 744"/>
                <a:gd name="T20" fmla="*/ 187 w 264"/>
                <a:gd name="T21" fmla="*/ 430 h 744"/>
                <a:gd name="T22" fmla="*/ 143 w 264"/>
                <a:gd name="T23" fmla="*/ 553 h 744"/>
                <a:gd name="T24" fmla="*/ 94 w 264"/>
                <a:gd name="T25" fmla="*/ 622 h 744"/>
                <a:gd name="T26" fmla="*/ 83 w 264"/>
                <a:gd name="T27" fmla="*/ 653 h 744"/>
                <a:gd name="T28" fmla="*/ 129 w 264"/>
                <a:gd name="T29" fmla="*/ 659 h 744"/>
                <a:gd name="T30" fmla="*/ 190 w 264"/>
                <a:gd name="T31" fmla="*/ 659 h 744"/>
                <a:gd name="T32" fmla="*/ 264 w 264"/>
                <a:gd name="T33" fmla="*/ 686 h 744"/>
                <a:gd name="T34" fmla="*/ 258 w 264"/>
                <a:gd name="T35" fmla="*/ 708 h 744"/>
                <a:gd name="T36" fmla="*/ 246 w 264"/>
                <a:gd name="T37" fmla="*/ 732 h 744"/>
                <a:gd name="T38" fmla="*/ 223 w 264"/>
                <a:gd name="T39" fmla="*/ 744 h 744"/>
                <a:gd name="T40" fmla="*/ 178 w 264"/>
                <a:gd name="T41" fmla="*/ 726 h 744"/>
                <a:gd name="T42" fmla="*/ 129 w 264"/>
                <a:gd name="T43" fmla="*/ 699 h 744"/>
                <a:gd name="T44" fmla="*/ 60 w 264"/>
                <a:gd name="T45" fmla="*/ 695 h 744"/>
                <a:gd name="T46" fmla="*/ 17 w 264"/>
                <a:gd name="T47" fmla="*/ 705 h 744"/>
                <a:gd name="T48" fmla="*/ 0 w 264"/>
                <a:gd name="T49" fmla="*/ 689 h 744"/>
                <a:gd name="T50" fmla="*/ 0 w 264"/>
                <a:gd name="T51" fmla="*/ 668 h 744"/>
                <a:gd name="T52" fmla="*/ 23 w 264"/>
                <a:gd name="T53" fmla="*/ 644 h 744"/>
                <a:gd name="T54" fmla="*/ 60 w 264"/>
                <a:gd name="T55" fmla="*/ 604 h 744"/>
                <a:gd name="T56" fmla="*/ 126 w 264"/>
                <a:gd name="T57" fmla="*/ 503 h 744"/>
                <a:gd name="T58" fmla="*/ 155 w 264"/>
                <a:gd name="T59" fmla="*/ 415 h 744"/>
                <a:gd name="T60" fmla="*/ 164 w 264"/>
                <a:gd name="T61" fmla="*/ 330 h 744"/>
                <a:gd name="T62" fmla="*/ 161 w 264"/>
                <a:gd name="T63" fmla="*/ 284 h 744"/>
                <a:gd name="T64" fmla="*/ 137 w 264"/>
                <a:gd name="T65" fmla="*/ 202 h 744"/>
                <a:gd name="T66" fmla="*/ 77 w 264"/>
                <a:gd name="T67" fmla="*/ 113 h 744"/>
                <a:gd name="T68" fmla="*/ 34 w 264"/>
                <a:gd name="T69" fmla="*/ 68 h 744"/>
                <a:gd name="T70" fmla="*/ 49 w 264"/>
                <a:gd name="T71" fmla="*/ 86 h 744"/>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264" h="744">
                  <a:moveTo>
                    <a:pt x="49" y="86"/>
                  </a:moveTo>
                  <a:lnTo>
                    <a:pt x="14" y="37"/>
                  </a:lnTo>
                  <a:lnTo>
                    <a:pt x="26" y="0"/>
                  </a:lnTo>
                  <a:lnTo>
                    <a:pt x="60" y="0"/>
                  </a:lnTo>
                  <a:lnTo>
                    <a:pt x="100" y="40"/>
                  </a:lnTo>
                  <a:lnTo>
                    <a:pt x="152" y="123"/>
                  </a:lnTo>
                  <a:lnTo>
                    <a:pt x="181" y="202"/>
                  </a:lnTo>
                  <a:lnTo>
                    <a:pt x="206" y="278"/>
                  </a:lnTo>
                  <a:lnTo>
                    <a:pt x="215" y="348"/>
                  </a:lnTo>
                  <a:lnTo>
                    <a:pt x="212" y="385"/>
                  </a:lnTo>
                  <a:lnTo>
                    <a:pt x="187" y="430"/>
                  </a:lnTo>
                  <a:lnTo>
                    <a:pt x="143" y="553"/>
                  </a:lnTo>
                  <a:lnTo>
                    <a:pt x="94" y="622"/>
                  </a:lnTo>
                  <a:lnTo>
                    <a:pt x="83" y="653"/>
                  </a:lnTo>
                  <a:lnTo>
                    <a:pt x="129" y="659"/>
                  </a:lnTo>
                  <a:lnTo>
                    <a:pt x="190" y="659"/>
                  </a:lnTo>
                  <a:lnTo>
                    <a:pt x="264" y="686"/>
                  </a:lnTo>
                  <a:lnTo>
                    <a:pt x="258" y="708"/>
                  </a:lnTo>
                  <a:lnTo>
                    <a:pt x="246" y="732"/>
                  </a:lnTo>
                  <a:lnTo>
                    <a:pt x="223" y="744"/>
                  </a:lnTo>
                  <a:lnTo>
                    <a:pt x="178" y="726"/>
                  </a:lnTo>
                  <a:lnTo>
                    <a:pt x="129" y="699"/>
                  </a:lnTo>
                  <a:lnTo>
                    <a:pt x="60" y="695"/>
                  </a:lnTo>
                  <a:lnTo>
                    <a:pt x="17" y="705"/>
                  </a:lnTo>
                  <a:lnTo>
                    <a:pt x="0" y="689"/>
                  </a:lnTo>
                  <a:lnTo>
                    <a:pt x="0" y="668"/>
                  </a:lnTo>
                  <a:lnTo>
                    <a:pt x="23" y="644"/>
                  </a:lnTo>
                  <a:lnTo>
                    <a:pt x="60" y="604"/>
                  </a:lnTo>
                  <a:lnTo>
                    <a:pt x="126" y="503"/>
                  </a:lnTo>
                  <a:lnTo>
                    <a:pt x="155" y="415"/>
                  </a:lnTo>
                  <a:lnTo>
                    <a:pt x="164" y="330"/>
                  </a:lnTo>
                  <a:lnTo>
                    <a:pt x="161" y="284"/>
                  </a:lnTo>
                  <a:lnTo>
                    <a:pt x="137" y="202"/>
                  </a:lnTo>
                  <a:lnTo>
                    <a:pt x="77" y="113"/>
                  </a:lnTo>
                  <a:lnTo>
                    <a:pt x="34" y="68"/>
                  </a:lnTo>
                  <a:lnTo>
                    <a:pt x="49" y="86"/>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4119" name="Freeform 26"/>
            <p:cNvSpPr>
              <a:spLocks/>
            </p:cNvSpPr>
            <p:nvPr/>
          </p:nvSpPr>
          <p:spPr bwMode="auto">
            <a:xfrm>
              <a:off x="1304" y="2798"/>
              <a:ext cx="263" cy="793"/>
            </a:xfrm>
            <a:custGeom>
              <a:avLst/>
              <a:gdLst>
                <a:gd name="T0" fmla="*/ 136 w 263"/>
                <a:gd name="T1" fmla="*/ 142 h 793"/>
                <a:gd name="T2" fmla="*/ 176 w 263"/>
                <a:gd name="T3" fmla="*/ 62 h 793"/>
                <a:gd name="T4" fmla="*/ 215 w 263"/>
                <a:gd name="T5" fmla="*/ 0 h 793"/>
                <a:gd name="T6" fmla="*/ 244 w 263"/>
                <a:gd name="T7" fmla="*/ 0 h 793"/>
                <a:gd name="T8" fmla="*/ 260 w 263"/>
                <a:gd name="T9" fmla="*/ 25 h 793"/>
                <a:gd name="T10" fmla="*/ 263 w 263"/>
                <a:gd name="T11" fmla="*/ 68 h 793"/>
                <a:gd name="T12" fmla="*/ 239 w 263"/>
                <a:gd name="T13" fmla="*/ 99 h 793"/>
                <a:gd name="T14" fmla="*/ 197 w 263"/>
                <a:gd name="T15" fmla="*/ 140 h 793"/>
                <a:gd name="T16" fmla="*/ 165 w 263"/>
                <a:gd name="T17" fmla="*/ 185 h 793"/>
                <a:gd name="T18" fmla="*/ 131 w 263"/>
                <a:gd name="T19" fmla="*/ 247 h 793"/>
                <a:gd name="T20" fmla="*/ 117 w 263"/>
                <a:gd name="T21" fmla="*/ 290 h 793"/>
                <a:gd name="T22" fmla="*/ 102 w 263"/>
                <a:gd name="T23" fmla="*/ 345 h 793"/>
                <a:gd name="T24" fmla="*/ 100 w 263"/>
                <a:gd name="T25" fmla="*/ 413 h 793"/>
                <a:gd name="T26" fmla="*/ 105 w 263"/>
                <a:gd name="T27" fmla="*/ 476 h 793"/>
                <a:gd name="T28" fmla="*/ 121 w 263"/>
                <a:gd name="T29" fmla="*/ 553 h 793"/>
                <a:gd name="T30" fmla="*/ 152 w 263"/>
                <a:gd name="T31" fmla="*/ 621 h 793"/>
                <a:gd name="T32" fmla="*/ 179 w 263"/>
                <a:gd name="T33" fmla="*/ 661 h 793"/>
                <a:gd name="T34" fmla="*/ 196 w 263"/>
                <a:gd name="T35" fmla="*/ 690 h 793"/>
                <a:gd name="T36" fmla="*/ 197 w 263"/>
                <a:gd name="T37" fmla="*/ 713 h 793"/>
                <a:gd name="T38" fmla="*/ 184 w 263"/>
                <a:gd name="T39" fmla="*/ 721 h 793"/>
                <a:gd name="T40" fmla="*/ 150 w 263"/>
                <a:gd name="T41" fmla="*/ 726 h 793"/>
                <a:gd name="T42" fmla="*/ 100 w 263"/>
                <a:gd name="T43" fmla="*/ 744 h 793"/>
                <a:gd name="T44" fmla="*/ 62 w 263"/>
                <a:gd name="T45" fmla="*/ 767 h 793"/>
                <a:gd name="T46" fmla="*/ 38 w 263"/>
                <a:gd name="T47" fmla="*/ 793 h 793"/>
                <a:gd name="T48" fmla="*/ 16 w 263"/>
                <a:gd name="T49" fmla="*/ 787 h 793"/>
                <a:gd name="T50" fmla="*/ 0 w 263"/>
                <a:gd name="T51" fmla="*/ 755 h 793"/>
                <a:gd name="T52" fmla="*/ 0 w 263"/>
                <a:gd name="T53" fmla="*/ 729 h 793"/>
                <a:gd name="T54" fmla="*/ 38 w 263"/>
                <a:gd name="T55" fmla="*/ 707 h 793"/>
                <a:gd name="T56" fmla="*/ 102 w 263"/>
                <a:gd name="T57" fmla="*/ 693 h 793"/>
                <a:gd name="T58" fmla="*/ 162 w 263"/>
                <a:gd name="T59" fmla="*/ 684 h 793"/>
                <a:gd name="T60" fmla="*/ 136 w 263"/>
                <a:gd name="T61" fmla="*/ 652 h 793"/>
                <a:gd name="T62" fmla="*/ 119 w 263"/>
                <a:gd name="T63" fmla="*/ 613 h 793"/>
                <a:gd name="T64" fmla="*/ 97 w 263"/>
                <a:gd name="T65" fmla="*/ 556 h 793"/>
                <a:gd name="T66" fmla="*/ 73 w 263"/>
                <a:gd name="T67" fmla="*/ 496 h 793"/>
                <a:gd name="T68" fmla="*/ 66 w 263"/>
                <a:gd name="T69" fmla="*/ 422 h 793"/>
                <a:gd name="T70" fmla="*/ 64 w 263"/>
                <a:gd name="T71" fmla="*/ 351 h 793"/>
                <a:gd name="T72" fmla="*/ 81 w 263"/>
                <a:gd name="T73" fmla="*/ 282 h 793"/>
                <a:gd name="T74" fmla="*/ 112 w 263"/>
                <a:gd name="T75" fmla="*/ 191 h 793"/>
                <a:gd name="T76" fmla="*/ 136 w 263"/>
                <a:gd name="T77" fmla="*/ 142 h 793"/>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Lst>
              <a:ahLst/>
              <a:cxnLst>
                <a:cxn ang="T78">
                  <a:pos x="T0" y="T1"/>
                </a:cxn>
                <a:cxn ang="T79">
                  <a:pos x="T2" y="T3"/>
                </a:cxn>
                <a:cxn ang="T80">
                  <a:pos x="T4" y="T5"/>
                </a:cxn>
                <a:cxn ang="T81">
                  <a:pos x="T6" y="T7"/>
                </a:cxn>
                <a:cxn ang="T82">
                  <a:pos x="T8" y="T9"/>
                </a:cxn>
                <a:cxn ang="T83">
                  <a:pos x="T10" y="T11"/>
                </a:cxn>
                <a:cxn ang="T84">
                  <a:pos x="T12" y="T13"/>
                </a:cxn>
                <a:cxn ang="T85">
                  <a:pos x="T14" y="T15"/>
                </a:cxn>
                <a:cxn ang="T86">
                  <a:pos x="T16" y="T17"/>
                </a:cxn>
                <a:cxn ang="T87">
                  <a:pos x="T18" y="T19"/>
                </a:cxn>
                <a:cxn ang="T88">
                  <a:pos x="T20" y="T21"/>
                </a:cxn>
                <a:cxn ang="T89">
                  <a:pos x="T22" y="T23"/>
                </a:cxn>
                <a:cxn ang="T90">
                  <a:pos x="T24" y="T25"/>
                </a:cxn>
                <a:cxn ang="T91">
                  <a:pos x="T26" y="T27"/>
                </a:cxn>
                <a:cxn ang="T92">
                  <a:pos x="T28" y="T29"/>
                </a:cxn>
                <a:cxn ang="T93">
                  <a:pos x="T30" y="T31"/>
                </a:cxn>
                <a:cxn ang="T94">
                  <a:pos x="T32" y="T33"/>
                </a:cxn>
                <a:cxn ang="T95">
                  <a:pos x="T34" y="T35"/>
                </a:cxn>
                <a:cxn ang="T96">
                  <a:pos x="T36" y="T37"/>
                </a:cxn>
                <a:cxn ang="T97">
                  <a:pos x="T38" y="T39"/>
                </a:cxn>
                <a:cxn ang="T98">
                  <a:pos x="T40" y="T41"/>
                </a:cxn>
                <a:cxn ang="T99">
                  <a:pos x="T42" y="T43"/>
                </a:cxn>
                <a:cxn ang="T100">
                  <a:pos x="T44" y="T45"/>
                </a:cxn>
                <a:cxn ang="T101">
                  <a:pos x="T46" y="T47"/>
                </a:cxn>
                <a:cxn ang="T102">
                  <a:pos x="T48" y="T49"/>
                </a:cxn>
                <a:cxn ang="T103">
                  <a:pos x="T50" y="T51"/>
                </a:cxn>
                <a:cxn ang="T104">
                  <a:pos x="T52" y="T53"/>
                </a:cxn>
                <a:cxn ang="T105">
                  <a:pos x="T54" y="T55"/>
                </a:cxn>
                <a:cxn ang="T106">
                  <a:pos x="T56" y="T57"/>
                </a:cxn>
                <a:cxn ang="T107">
                  <a:pos x="T58" y="T59"/>
                </a:cxn>
                <a:cxn ang="T108">
                  <a:pos x="T60" y="T61"/>
                </a:cxn>
                <a:cxn ang="T109">
                  <a:pos x="T62" y="T63"/>
                </a:cxn>
                <a:cxn ang="T110">
                  <a:pos x="T64" y="T65"/>
                </a:cxn>
                <a:cxn ang="T111">
                  <a:pos x="T66" y="T67"/>
                </a:cxn>
                <a:cxn ang="T112">
                  <a:pos x="T68" y="T69"/>
                </a:cxn>
                <a:cxn ang="T113">
                  <a:pos x="T70" y="T71"/>
                </a:cxn>
                <a:cxn ang="T114">
                  <a:pos x="T72" y="T73"/>
                </a:cxn>
                <a:cxn ang="T115">
                  <a:pos x="T74" y="T75"/>
                </a:cxn>
                <a:cxn ang="T116">
                  <a:pos x="T76" y="T77"/>
                </a:cxn>
              </a:cxnLst>
              <a:rect l="0" t="0" r="r" b="b"/>
              <a:pathLst>
                <a:path w="263" h="793">
                  <a:moveTo>
                    <a:pt x="136" y="142"/>
                  </a:moveTo>
                  <a:lnTo>
                    <a:pt x="176" y="62"/>
                  </a:lnTo>
                  <a:lnTo>
                    <a:pt x="215" y="0"/>
                  </a:lnTo>
                  <a:lnTo>
                    <a:pt x="244" y="0"/>
                  </a:lnTo>
                  <a:lnTo>
                    <a:pt x="260" y="25"/>
                  </a:lnTo>
                  <a:lnTo>
                    <a:pt x="263" y="68"/>
                  </a:lnTo>
                  <a:lnTo>
                    <a:pt x="239" y="99"/>
                  </a:lnTo>
                  <a:lnTo>
                    <a:pt x="197" y="140"/>
                  </a:lnTo>
                  <a:lnTo>
                    <a:pt x="165" y="185"/>
                  </a:lnTo>
                  <a:lnTo>
                    <a:pt x="131" y="247"/>
                  </a:lnTo>
                  <a:lnTo>
                    <a:pt x="117" y="290"/>
                  </a:lnTo>
                  <a:lnTo>
                    <a:pt x="102" y="345"/>
                  </a:lnTo>
                  <a:lnTo>
                    <a:pt x="100" y="413"/>
                  </a:lnTo>
                  <a:lnTo>
                    <a:pt x="105" y="476"/>
                  </a:lnTo>
                  <a:lnTo>
                    <a:pt x="121" y="553"/>
                  </a:lnTo>
                  <a:lnTo>
                    <a:pt x="152" y="621"/>
                  </a:lnTo>
                  <a:lnTo>
                    <a:pt x="179" y="661"/>
                  </a:lnTo>
                  <a:lnTo>
                    <a:pt x="196" y="690"/>
                  </a:lnTo>
                  <a:lnTo>
                    <a:pt x="197" y="713"/>
                  </a:lnTo>
                  <a:lnTo>
                    <a:pt x="184" y="721"/>
                  </a:lnTo>
                  <a:lnTo>
                    <a:pt x="150" y="726"/>
                  </a:lnTo>
                  <a:lnTo>
                    <a:pt x="100" y="744"/>
                  </a:lnTo>
                  <a:lnTo>
                    <a:pt x="62" y="767"/>
                  </a:lnTo>
                  <a:lnTo>
                    <a:pt x="38" y="793"/>
                  </a:lnTo>
                  <a:lnTo>
                    <a:pt x="16" y="787"/>
                  </a:lnTo>
                  <a:lnTo>
                    <a:pt x="0" y="755"/>
                  </a:lnTo>
                  <a:lnTo>
                    <a:pt x="0" y="729"/>
                  </a:lnTo>
                  <a:lnTo>
                    <a:pt x="38" y="707"/>
                  </a:lnTo>
                  <a:lnTo>
                    <a:pt x="102" y="693"/>
                  </a:lnTo>
                  <a:lnTo>
                    <a:pt x="162" y="684"/>
                  </a:lnTo>
                  <a:lnTo>
                    <a:pt x="136" y="652"/>
                  </a:lnTo>
                  <a:lnTo>
                    <a:pt x="119" y="613"/>
                  </a:lnTo>
                  <a:lnTo>
                    <a:pt x="97" y="556"/>
                  </a:lnTo>
                  <a:lnTo>
                    <a:pt x="73" y="496"/>
                  </a:lnTo>
                  <a:lnTo>
                    <a:pt x="66" y="422"/>
                  </a:lnTo>
                  <a:lnTo>
                    <a:pt x="64" y="351"/>
                  </a:lnTo>
                  <a:lnTo>
                    <a:pt x="81" y="282"/>
                  </a:lnTo>
                  <a:lnTo>
                    <a:pt x="112" y="191"/>
                  </a:lnTo>
                  <a:lnTo>
                    <a:pt x="136" y="142"/>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4120" name="Freeform 34"/>
            <p:cNvSpPr>
              <a:spLocks/>
            </p:cNvSpPr>
            <p:nvPr/>
          </p:nvSpPr>
          <p:spPr bwMode="auto">
            <a:xfrm>
              <a:off x="1480" y="2016"/>
              <a:ext cx="164" cy="159"/>
            </a:xfrm>
            <a:custGeom>
              <a:avLst/>
              <a:gdLst>
                <a:gd name="T0" fmla="*/ 142 w 164"/>
                <a:gd name="T1" fmla="*/ 159 h 159"/>
                <a:gd name="T2" fmla="*/ 6 w 164"/>
                <a:gd name="T3" fmla="*/ 43 h 159"/>
                <a:gd name="T4" fmla="*/ 0 w 164"/>
                <a:gd name="T5" fmla="*/ 20 h 159"/>
                <a:gd name="T6" fmla="*/ 15 w 164"/>
                <a:gd name="T7" fmla="*/ 4 h 159"/>
                <a:gd name="T8" fmla="*/ 38 w 164"/>
                <a:gd name="T9" fmla="*/ 0 h 159"/>
                <a:gd name="T10" fmla="*/ 164 w 164"/>
                <a:gd name="T11" fmla="*/ 142 h 159"/>
                <a:gd name="T12" fmla="*/ 161 w 164"/>
                <a:gd name="T13" fmla="*/ 159 h 159"/>
                <a:gd name="T14" fmla="*/ 142 w 164"/>
                <a:gd name="T15" fmla="*/ 159 h 159"/>
                <a:gd name="T16" fmla="*/ 0 60000 65536"/>
                <a:gd name="T17" fmla="*/ 0 60000 65536"/>
                <a:gd name="T18" fmla="*/ 0 60000 65536"/>
                <a:gd name="T19" fmla="*/ 0 60000 65536"/>
                <a:gd name="T20" fmla="*/ 0 60000 65536"/>
                <a:gd name="T21" fmla="*/ 0 60000 65536"/>
                <a:gd name="T22" fmla="*/ 0 60000 65536"/>
                <a:gd name="T23" fmla="*/ 0 60000 65536"/>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0" t="0" r="r" b="b"/>
              <a:pathLst>
                <a:path w="164" h="159">
                  <a:moveTo>
                    <a:pt x="142" y="159"/>
                  </a:moveTo>
                  <a:lnTo>
                    <a:pt x="6" y="43"/>
                  </a:lnTo>
                  <a:lnTo>
                    <a:pt x="0" y="20"/>
                  </a:lnTo>
                  <a:lnTo>
                    <a:pt x="15" y="4"/>
                  </a:lnTo>
                  <a:lnTo>
                    <a:pt x="38" y="0"/>
                  </a:lnTo>
                  <a:lnTo>
                    <a:pt x="164" y="142"/>
                  </a:lnTo>
                  <a:lnTo>
                    <a:pt x="161" y="159"/>
                  </a:lnTo>
                  <a:lnTo>
                    <a:pt x="142" y="159"/>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grpSp>
      <p:grpSp>
        <p:nvGrpSpPr>
          <p:cNvPr id="4103" name="Group 55"/>
          <p:cNvGrpSpPr>
            <a:grpSpLocks/>
          </p:cNvGrpSpPr>
          <p:nvPr/>
        </p:nvGrpSpPr>
        <p:grpSpPr bwMode="auto">
          <a:xfrm>
            <a:off x="1676400" y="3048000"/>
            <a:ext cx="1219200" cy="1143000"/>
            <a:chOff x="2651" y="3234"/>
            <a:chExt cx="650" cy="640"/>
          </a:xfrm>
        </p:grpSpPr>
        <p:sp>
          <p:nvSpPr>
            <p:cNvPr id="4104" name="Freeform 45"/>
            <p:cNvSpPr>
              <a:spLocks/>
            </p:cNvSpPr>
            <p:nvPr/>
          </p:nvSpPr>
          <p:spPr bwMode="auto">
            <a:xfrm>
              <a:off x="2843" y="3402"/>
              <a:ext cx="323" cy="312"/>
            </a:xfrm>
            <a:custGeom>
              <a:avLst/>
              <a:gdLst>
                <a:gd name="T0" fmla="*/ 294 w 323"/>
                <a:gd name="T1" fmla="*/ 217 h 312"/>
                <a:gd name="T2" fmla="*/ 281 w 323"/>
                <a:gd name="T3" fmla="*/ 240 h 312"/>
                <a:gd name="T4" fmla="*/ 242 w 323"/>
                <a:gd name="T5" fmla="*/ 266 h 312"/>
                <a:gd name="T6" fmla="*/ 200 w 323"/>
                <a:gd name="T7" fmla="*/ 278 h 312"/>
                <a:gd name="T8" fmla="*/ 159 w 323"/>
                <a:gd name="T9" fmla="*/ 289 h 312"/>
                <a:gd name="T10" fmla="*/ 117 w 323"/>
                <a:gd name="T11" fmla="*/ 283 h 312"/>
                <a:gd name="T12" fmla="*/ 85 w 323"/>
                <a:gd name="T13" fmla="*/ 272 h 312"/>
                <a:gd name="T14" fmla="*/ 45 w 323"/>
                <a:gd name="T15" fmla="*/ 230 h 312"/>
                <a:gd name="T16" fmla="*/ 22 w 323"/>
                <a:gd name="T17" fmla="*/ 157 h 312"/>
                <a:gd name="T18" fmla="*/ 38 w 323"/>
                <a:gd name="T19" fmla="*/ 87 h 312"/>
                <a:gd name="T20" fmla="*/ 83 w 323"/>
                <a:gd name="T21" fmla="*/ 43 h 312"/>
                <a:gd name="T22" fmla="*/ 128 w 323"/>
                <a:gd name="T23" fmla="*/ 33 h 312"/>
                <a:gd name="T24" fmla="*/ 191 w 323"/>
                <a:gd name="T25" fmla="*/ 36 h 312"/>
                <a:gd name="T26" fmla="*/ 231 w 323"/>
                <a:gd name="T27" fmla="*/ 99 h 312"/>
                <a:gd name="T28" fmla="*/ 214 w 323"/>
                <a:gd name="T29" fmla="*/ 162 h 312"/>
                <a:gd name="T30" fmla="*/ 185 w 323"/>
                <a:gd name="T31" fmla="*/ 182 h 312"/>
                <a:gd name="T32" fmla="*/ 163 w 323"/>
                <a:gd name="T33" fmla="*/ 185 h 312"/>
                <a:gd name="T34" fmla="*/ 134 w 323"/>
                <a:gd name="T35" fmla="*/ 179 h 312"/>
                <a:gd name="T36" fmla="*/ 106 w 323"/>
                <a:gd name="T37" fmla="*/ 132 h 312"/>
                <a:gd name="T38" fmla="*/ 118 w 323"/>
                <a:gd name="T39" fmla="*/ 102 h 312"/>
                <a:gd name="T40" fmla="*/ 138 w 323"/>
                <a:gd name="T41" fmla="*/ 90 h 312"/>
                <a:gd name="T42" fmla="*/ 158 w 323"/>
                <a:gd name="T43" fmla="*/ 91 h 312"/>
                <a:gd name="T44" fmla="*/ 176 w 323"/>
                <a:gd name="T45" fmla="*/ 113 h 312"/>
                <a:gd name="T46" fmla="*/ 171 w 323"/>
                <a:gd name="T47" fmla="*/ 143 h 312"/>
                <a:gd name="T48" fmla="*/ 152 w 323"/>
                <a:gd name="T49" fmla="*/ 143 h 312"/>
                <a:gd name="T50" fmla="*/ 125 w 323"/>
                <a:gd name="T51" fmla="*/ 113 h 312"/>
                <a:gd name="T52" fmla="*/ 124 w 323"/>
                <a:gd name="T53" fmla="*/ 149 h 312"/>
                <a:gd name="T54" fmla="*/ 159 w 323"/>
                <a:gd name="T55" fmla="*/ 167 h 312"/>
                <a:gd name="T56" fmla="*/ 199 w 323"/>
                <a:gd name="T57" fmla="*/ 148 h 312"/>
                <a:gd name="T58" fmla="*/ 208 w 323"/>
                <a:gd name="T59" fmla="*/ 105 h 312"/>
                <a:gd name="T60" fmla="*/ 190 w 323"/>
                <a:gd name="T61" fmla="*/ 83 h 312"/>
                <a:gd name="T62" fmla="*/ 168 w 323"/>
                <a:gd name="T63" fmla="*/ 70 h 312"/>
                <a:gd name="T64" fmla="*/ 131 w 323"/>
                <a:gd name="T65" fmla="*/ 66 h 312"/>
                <a:gd name="T66" fmla="*/ 108 w 323"/>
                <a:gd name="T67" fmla="*/ 81 h 312"/>
                <a:gd name="T68" fmla="*/ 84 w 323"/>
                <a:gd name="T69" fmla="*/ 109 h 312"/>
                <a:gd name="T70" fmla="*/ 102 w 323"/>
                <a:gd name="T71" fmla="*/ 183 h 312"/>
                <a:gd name="T72" fmla="*/ 153 w 323"/>
                <a:gd name="T73" fmla="*/ 212 h 312"/>
                <a:gd name="T74" fmla="*/ 186 w 323"/>
                <a:gd name="T75" fmla="*/ 213 h 312"/>
                <a:gd name="T76" fmla="*/ 225 w 323"/>
                <a:gd name="T77" fmla="*/ 190 h 312"/>
                <a:gd name="T78" fmla="*/ 257 w 323"/>
                <a:gd name="T79" fmla="*/ 104 h 312"/>
                <a:gd name="T80" fmla="*/ 235 w 323"/>
                <a:gd name="T81" fmla="*/ 43 h 312"/>
                <a:gd name="T82" fmla="*/ 204 w 323"/>
                <a:gd name="T83" fmla="*/ 10 h 312"/>
                <a:gd name="T84" fmla="*/ 160 w 323"/>
                <a:gd name="T85" fmla="*/ 0 h 312"/>
                <a:gd name="T86" fmla="*/ 114 w 323"/>
                <a:gd name="T87" fmla="*/ 3 h 312"/>
                <a:gd name="T88" fmla="*/ 84 w 323"/>
                <a:gd name="T89" fmla="*/ 8 h 312"/>
                <a:gd name="T90" fmla="*/ 51 w 323"/>
                <a:gd name="T91" fmla="*/ 31 h 312"/>
                <a:gd name="T92" fmla="*/ 8 w 323"/>
                <a:gd name="T93" fmla="*/ 91 h 312"/>
                <a:gd name="T94" fmla="*/ 3 w 323"/>
                <a:gd name="T95" fmla="*/ 202 h 312"/>
                <a:gd name="T96" fmla="*/ 31 w 323"/>
                <a:gd name="T97" fmla="*/ 249 h 312"/>
                <a:gd name="T98" fmla="*/ 87 w 323"/>
                <a:gd name="T99" fmla="*/ 302 h 312"/>
                <a:gd name="T100" fmla="*/ 115 w 323"/>
                <a:gd name="T101" fmla="*/ 309 h 312"/>
                <a:gd name="T102" fmla="*/ 158 w 323"/>
                <a:gd name="T103" fmla="*/ 312 h 312"/>
                <a:gd name="T104" fmla="*/ 203 w 323"/>
                <a:gd name="T105" fmla="*/ 309 h 312"/>
                <a:gd name="T106" fmla="*/ 255 w 323"/>
                <a:gd name="T107" fmla="*/ 279 h 312"/>
                <a:gd name="T108" fmla="*/ 302 w 323"/>
                <a:gd name="T109" fmla="*/ 243 h 312"/>
                <a:gd name="T110" fmla="*/ 320 w 323"/>
                <a:gd name="T111" fmla="*/ 193 h 312"/>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0" t="0" r="r" b="b"/>
              <a:pathLst>
                <a:path w="323" h="312">
                  <a:moveTo>
                    <a:pt x="312" y="181"/>
                  </a:moveTo>
                  <a:lnTo>
                    <a:pt x="308" y="189"/>
                  </a:lnTo>
                  <a:lnTo>
                    <a:pt x="303" y="199"/>
                  </a:lnTo>
                  <a:lnTo>
                    <a:pt x="299" y="208"/>
                  </a:lnTo>
                  <a:lnTo>
                    <a:pt x="294" y="217"/>
                  </a:lnTo>
                  <a:lnTo>
                    <a:pt x="290" y="224"/>
                  </a:lnTo>
                  <a:lnTo>
                    <a:pt x="287" y="231"/>
                  </a:lnTo>
                  <a:lnTo>
                    <a:pt x="285" y="235"/>
                  </a:lnTo>
                  <a:lnTo>
                    <a:pt x="283" y="238"/>
                  </a:lnTo>
                  <a:lnTo>
                    <a:pt x="281" y="240"/>
                  </a:lnTo>
                  <a:lnTo>
                    <a:pt x="276" y="244"/>
                  </a:lnTo>
                  <a:lnTo>
                    <a:pt x="270" y="249"/>
                  </a:lnTo>
                  <a:lnTo>
                    <a:pt x="261" y="255"/>
                  </a:lnTo>
                  <a:lnTo>
                    <a:pt x="252" y="261"/>
                  </a:lnTo>
                  <a:lnTo>
                    <a:pt x="242" y="266"/>
                  </a:lnTo>
                  <a:lnTo>
                    <a:pt x="231" y="271"/>
                  </a:lnTo>
                  <a:lnTo>
                    <a:pt x="219" y="273"/>
                  </a:lnTo>
                  <a:lnTo>
                    <a:pt x="215" y="274"/>
                  </a:lnTo>
                  <a:lnTo>
                    <a:pt x="209" y="276"/>
                  </a:lnTo>
                  <a:lnTo>
                    <a:pt x="200" y="278"/>
                  </a:lnTo>
                  <a:lnTo>
                    <a:pt x="190" y="282"/>
                  </a:lnTo>
                  <a:lnTo>
                    <a:pt x="180" y="285"/>
                  </a:lnTo>
                  <a:lnTo>
                    <a:pt x="171" y="287"/>
                  </a:lnTo>
                  <a:lnTo>
                    <a:pt x="164" y="289"/>
                  </a:lnTo>
                  <a:lnTo>
                    <a:pt x="159" y="289"/>
                  </a:lnTo>
                  <a:lnTo>
                    <a:pt x="155" y="288"/>
                  </a:lnTo>
                  <a:lnTo>
                    <a:pt x="148" y="288"/>
                  </a:lnTo>
                  <a:lnTo>
                    <a:pt x="138" y="286"/>
                  </a:lnTo>
                  <a:lnTo>
                    <a:pt x="127" y="285"/>
                  </a:lnTo>
                  <a:lnTo>
                    <a:pt x="117" y="283"/>
                  </a:lnTo>
                  <a:lnTo>
                    <a:pt x="106" y="282"/>
                  </a:lnTo>
                  <a:lnTo>
                    <a:pt x="99" y="281"/>
                  </a:lnTo>
                  <a:lnTo>
                    <a:pt x="95" y="280"/>
                  </a:lnTo>
                  <a:lnTo>
                    <a:pt x="91" y="278"/>
                  </a:lnTo>
                  <a:lnTo>
                    <a:pt x="85" y="272"/>
                  </a:lnTo>
                  <a:lnTo>
                    <a:pt x="77" y="264"/>
                  </a:lnTo>
                  <a:lnTo>
                    <a:pt x="68" y="254"/>
                  </a:lnTo>
                  <a:lnTo>
                    <a:pt x="59" y="245"/>
                  </a:lnTo>
                  <a:lnTo>
                    <a:pt x="52" y="236"/>
                  </a:lnTo>
                  <a:lnTo>
                    <a:pt x="45" y="230"/>
                  </a:lnTo>
                  <a:lnTo>
                    <a:pt x="41" y="226"/>
                  </a:lnTo>
                  <a:lnTo>
                    <a:pt x="34" y="212"/>
                  </a:lnTo>
                  <a:lnTo>
                    <a:pt x="28" y="190"/>
                  </a:lnTo>
                  <a:lnTo>
                    <a:pt x="23" y="168"/>
                  </a:lnTo>
                  <a:lnTo>
                    <a:pt x="22" y="157"/>
                  </a:lnTo>
                  <a:lnTo>
                    <a:pt x="24" y="144"/>
                  </a:lnTo>
                  <a:lnTo>
                    <a:pt x="29" y="120"/>
                  </a:lnTo>
                  <a:lnTo>
                    <a:pt x="34" y="98"/>
                  </a:lnTo>
                  <a:lnTo>
                    <a:pt x="37" y="90"/>
                  </a:lnTo>
                  <a:lnTo>
                    <a:pt x="38" y="87"/>
                  </a:lnTo>
                  <a:lnTo>
                    <a:pt x="44" y="80"/>
                  </a:lnTo>
                  <a:lnTo>
                    <a:pt x="52" y="71"/>
                  </a:lnTo>
                  <a:lnTo>
                    <a:pt x="63" y="61"/>
                  </a:lnTo>
                  <a:lnTo>
                    <a:pt x="73" y="52"/>
                  </a:lnTo>
                  <a:lnTo>
                    <a:pt x="83" y="43"/>
                  </a:lnTo>
                  <a:lnTo>
                    <a:pt x="91" y="37"/>
                  </a:lnTo>
                  <a:lnTo>
                    <a:pt x="96" y="34"/>
                  </a:lnTo>
                  <a:lnTo>
                    <a:pt x="102" y="34"/>
                  </a:lnTo>
                  <a:lnTo>
                    <a:pt x="113" y="33"/>
                  </a:lnTo>
                  <a:lnTo>
                    <a:pt x="128" y="33"/>
                  </a:lnTo>
                  <a:lnTo>
                    <a:pt x="143" y="33"/>
                  </a:lnTo>
                  <a:lnTo>
                    <a:pt x="160" y="34"/>
                  </a:lnTo>
                  <a:lnTo>
                    <a:pt x="174" y="34"/>
                  </a:lnTo>
                  <a:lnTo>
                    <a:pt x="185" y="34"/>
                  </a:lnTo>
                  <a:lnTo>
                    <a:pt x="191" y="36"/>
                  </a:lnTo>
                  <a:lnTo>
                    <a:pt x="201" y="43"/>
                  </a:lnTo>
                  <a:lnTo>
                    <a:pt x="211" y="54"/>
                  </a:lnTo>
                  <a:lnTo>
                    <a:pt x="220" y="67"/>
                  </a:lnTo>
                  <a:lnTo>
                    <a:pt x="226" y="82"/>
                  </a:lnTo>
                  <a:lnTo>
                    <a:pt x="231" y="99"/>
                  </a:lnTo>
                  <a:lnTo>
                    <a:pt x="232" y="117"/>
                  </a:lnTo>
                  <a:lnTo>
                    <a:pt x="230" y="134"/>
                  </a:lnTo>
                  <a:lnTo>
                    <a:pt x="224" y="151"/>
                  </a:lnTo>
                  <a:lnTo>
                    <a:pt x="220" y="157"/>
                  </a:lnTo>
                  <a:lnTo>
                    <a:pt x="214" y="162"/>
                  </a:lnTo>
                  <a:lnTo>
                    <a:pt x="208" y="168"/>
                  </a:lnTo>
                  <a:lnTo>
                    <a:pt x="201" y="173"/>
                  </a:lnTo>
                  <a:lnTo>
                    <a:pt x="194" y="176"/>
                  </a:lnTo>
                  <a:lnTo>
                    <a:pt x="189" y="179"/>
                  </a:lnTo>
                  <a:lnTo>
                    <a:pt x="185" y="182"/>
                  </a:lnTo>
                  <a:lnTo>
                    <a:pt x="184" y="182"/>
                  </a:lnTo>
                  <a:lnTo>
                    <a:pt x="182" y="184"/>
                  </a:lnTo>
                  <a:lnTo>
                    <a:pt x="177" y="185"/>
                  </a:lnTo>
                  <a:lnTo>
                    <a:pt x="170" y="185"/>
                  </a:lnTo>
                  <a:lnTo>
                    <a:pt x="163" y="185"/>
                  </a:lnTo>
                  <a:lnTo>
                    <a:pt x="155" y="185"/>
                  </a:lnTo>
                  <a:lnTo>
                    <a:pt x="148" y="184"/>
                  </a:lnTo>
                  <a:lnTo>
                    <a:pt x="143" y="183"/>
                  </a:lnTo>
                  <a:lnTo>
                    <a:pt x="140" y="182"/>
                  </a:lnTo>
                  <a:lnTo>
                    <a:pt x="134" y="179"/>
                  </a:lnTo>
                  <a:lnTo>
                    <a:pt x="128" y="173"/>
                  </a:lnTo>
                  <a:lnTo>
                    <a:pt x="121" y="164"/>
                  </a:lnTo>
                  <a:lnTo>
                    <a:pt x="114" y="155"/>
                  </a:lnTo>
                  <a:lnTo>
                    <a:pt x="109" y="144"/>
                  </a:lnTo>
                  <a:lnTo>
                    <a:pt x="106" y="132"/>
                  </a:lnTo>
                  <a:lnTo>
                    <a:pt x="106" y="122"/>
                  </a:lnTo>
                  <a:lnTo>
                    <a:pt x="109" y="111"/>
                  </a:lnTo>
                  <a:lnTo>
                    <a:pt x="111" y="108"/>
                  </a:lnTo>
                  <a:lnTo>
                    <a:pt x="114" y="105"/>
                  </a:lnTo>
                  <a:lnTo>
                    <a:pt x="118" y="102"/>
                  </a:lnTo>
                  <a:lnTo>
                    <a:pt x="122" y="99"/>
                  </a:lnTo>
                  <a:lnTo>
                    <a:pt x="126" y="96"/>
                  </a:lnTo>
                  <a:lnTo>
                    <a:pt x="130" y="94"/>
                  </a:lnTo>
                  <a:lnTo>
                    <a:pt x="134" y="92"/>
                  </a:lnTo>
                  <a:lnTo>
                    <a:pt x="138" y="90"/>
                  </a:lnTo>
                  <a:lnTo>
                    <a:pt x="140" y="89"/>
                  </a:lnTo>
                  <a:lnTo>
                    <a:pt x="144" y="89"/>
                  </a:lnTo>
                  <a:lnTo>
                    <a:pt x="149" y="90"/>
                  </a:lnTo>
                  <a:lnTo>
                    <a:pt x="153" y="90"/>
                  </a:lnTo>
                  <a:lnTo>
                    <a:pt x="158" y="91"/>
                  </a:lnTo>
                  <a:lnTo>
                    <a:pt x="162" y="92"/>
                  </a:lnTo>
                  <a:lnTo>
                    <a:pt x="166" y="93"/>
                  </a:lnTo>
                  <a:lnTo>
                    <a:pt x="168" y="94"/>
                  </a:lnTo>
                  <a:lnTo>
                    <a:pt x="171" y="100"/>
                  </a:lnTo>
                  <a:lnTo>
                    <a:pt x="176" y="113"/>
                  </a:lnTo>
                  <a:lnTo>
                    <a:pt x="179" y="126"/>
                  </a:lnTo>
                  <a:lnTo>
                    <a:pt x="179" y="134"/>
                  </a:lnTo>
                  <a:lnTo>
                    <a:pt x="177" y="138"/>
                  </a:lnTo>
                  <a:lnTo>
                    <a:pt x="174" y="141"/>
                  </a:lnTo>
                  <a:lnTo>
                    <a:pt x="171" y="143"/>
                  </a:lnTo>
                  <a:lnTo>
                    <a:pt x="167" y="144"/>
                  </a:lnTo>
                  <a:lnTo>
                    <a:pt x="164" y="145"/>
                  </a:lnTo>
                  <a:lnTo>
                    <a:pt x="160" y="145"/>
                  </a:lnTo>
                  <a:lnTo>
                    <a:pt x="155" y="144"/>
                  </a:lnTo>
                  <a:lnTo>
                    <a:pt x="152" y="143"/>
                  </a:lnTo>
                  <a:lnTo>
                    <a:pt x="147" y="140"/>
                  </a:lnTo>
                  <a:lnTo>
                    <a:pt x="145" y="135"/>
                  </a:lnTo>
                  <a:lnTo>
                    <a:pt x="145" y="129"/>
                  </a:lnTo>
                  <a:lnTo>
                    <a:pt x="146" y="123"/>
                  </a:lnTo>
                  <a:lnTo>
                    <a:pt x="125" y="113"/>
                  </a:lnTo>
                  <a:lnTo>
                    <a:pt x="122" y="120"/>
                  </a:lnTo>
                  <a:lnTo>
                    <a:pt x="120" y="128"/>
                  </a:lnTo>
                  <a:lnTo>
                    <a:pt x="120" y="135"/>
                  </a:lnTo>
                  <a:lnTo>
                    <a:pt x="122" y="143"/>
                  </a:lnTo>
                  <a:lnTo>
                    <a:pt x="124" y="149"/>
                  </a:lnTo>
                  <a:lnTo>
                    <a:pt x="129" y="155"/>
                  </a:lnTo>
                  <a:lnTo>
                    <a:pt x="134" y="161"/>
                  </a:lnTo>
                  <a:lnTo>
                    <a:pt x="140" y="165"/>
                  </a:lnTo>
                  <a:lnTo>
                    <a:pt x="149" y="167"/>
                  </a:lnTo>
                  <a:lnTo>
                    <a:pt x="159" y="167"/>
                  </a:lnTo>
                  <a:lnTo>
                    <a:pt x="169" y="165"/>
                  </a:lnTo>
                  <a:lnTo>
                    <a:pt x="178" y="161"/>
                  </a:lnTo>
                  <a:lnTo>
                    <a:pt x="187" y="157"/>
                  </a:lnTo>
                  <a:lnTo>
                    <a:pt x="193" y="152"/>
                  </a:lnTo>
                  <a:lnTo>
                    <a:pt x="199" y="148"/>
                  </a:lnTo>
                  <a:lnTo>
                    <a:pt x="202" y="145"/>
                  </a:lnTo>
                  <a:lnTo>
                    <a:pt x="205" y="135"/>
                  </a:lnTo>
                  <a:lnTo>
                    <a:pt x="208" y="123"/>
                  </a:lnTo>
                  <a:lnTo>
                    <a:pt x="209" y="113"/>
                  </a:lnTo>
                  <a:lnTo>
                    <a:pt x="208" y="105"/>
                  </a:lnTo>
                  <a:lnTo>
                    <a:pt x="207" y="103"/>
                  </a:lnTo>
                  <a:lnTo>
                    <a:pt x="204" y="99"/>
                  </a:lnTo>
                  <a:lnTo>
                    <a:pt x="199" y="94"/>
                  </a:lnTo>
                  <a:lnTo>
                    <a:pt x="195" y="88"/>
                  </a:lnTo>
                  <a:lnTo>
                    <a:pt x="190" y="83"/>
                  </a:lnTo>
                  <a:lnTo>
                    <a:pt x="186" y="78"/>
                  </a:lnTo>
                  <a:lnTo>
                    <a:pt x="182" y="75"/>
                  </a:lnTo>
                  <a:lnTo>
                    <a:pt x="179" y="73"/>
                  </a:lnTo>
                  <a:lnTo>
                    <a:pt x="175" y="71"/>
                  </a:lnTo>
                  <a:lnTo>
                    <a:pt x="168" y="70"/>
                  </a:lnTo>
                  <a:lnTo>
                    <a:pt x="160" y="68"/>
                  </a:lnTo>
                  <a:lnTo>
                    <a:pt x="152" y="67"/>
                  </a:lnTo>
                  <a:lnTo>
                    <a:pt x="143" y="66"/>
                  </a:lnTo>
                  <a:lnTo>
                    <a:pt x="137" y="66"/>
                  </a:lnTo>
                  <a:lnTo>
                    <a:pt x="131" y="66"/>
                  </a:lnTo>
                  <a:lnTo>
                    <a:pt x="128" y="66"/>
                  </a:lnTo>
                  <a:lnTo>
                    <a:pt x="126" y="67"/>
                  </a:lnTo>
                  <a:lnTo>
                    <a:pt x="122" y="70"/>
                  </a:lnTo>
                  <a:lnTo>
                    <a:pt x="115" y="75"/>
                  </a:lnTo>
                  <a:lnTo>
                    <a:pt x="108" y="81"/>
                  </a:lnTo>
                  <a:lnTo>
                    <a:pt x="100" y="87"/>
                  </a:lnTo>
                  <a:lnTo>
                    <a:pt x="93" y="92"/>
                  </a:lnTo>
                  <a:lnTo>
                    <a:pt x="88" y="97"/>
                  </a:lnTo>
                  <a:lnTo>
                    <a:pt x="86" y="100"/>
                  </a:lnTo>
                  <a:lnTo>
                    <a:pt x="84" y="109"/>
                  </a:lnTo>
                  <a:lnTo>
                    <a:pt x="84" y="121"/>
                  </a:lnTo>
                  <a:lnTo>
                    <a:pt x="86" y="136"/>
                  </a:lnTo>
                  <a:lnTo>
                    <a:pt x="89" y="152"/>
                  </a:lnTo>
                  <a:lnTo>
                    <a:pt x="94" y="168"/>
                  </a:lnTo>
                  <a:lnTo>
                    <a:pt x="102" y="183"/>
                  </a:lnTo>
                  <a:lnTo>
                    <a:pt x="112" y="196"/>
                  </a:lnTo>
                  <a:lnTo>
                    <a:pt x="125" y="206"/>
                  </a:lnTo>
                  <a:lnTo>
                    <a:pt x="133" y="209"/>
                  </a:lnTo>
                  <a:lnTo>
                    <a:pt x="143" y="211"/>
                  </a:lnTo>
                  <a:lnTo>
                    <a:pt x="153" y="212"/>
                  </a:lnTo>
                  <a:lnTo>
                    <a:pt x="163" y="213"/>
                  </a:lnTo>
                  <a:lnTo>
                    <a:pt x="172" y="213"/>
                  </a:lnTo>
                  <a:lnTo>
                    <a:pt x="179" y="213"/>
                  </a:lnTo>
                  <a:lnTo>
                    <a:pt x="185" y="213"/>
                  </a:lnTo>
                  <a:lnTo>
                    <a:pt x="186" y="213"/>
                  </a:lnTo>
                  <a:lnTo>
                    <a:pt x="189" y="211"/>
                  </a:lnTo>
                  <a:lnTo>
                    <a:pt x="195" y="208"/>
                  </a:lnTo>
                  <a:lnTo>
                    <a:pt x="204" y="203"/>
                  </a:lnTo>
                  <a:lnTo>
                    <a:pt x="214" y="197"/>
                  </a:lnTo>
                  <a:lnTo>
                    <a:pt x="225" y="190"/>
                  </a:lnTo>
                  <a:lnTo>
                    <a:pt x="235" y="182"/>
                  </a:lnTo>
                  <a:lnTo>
                    <a:pt x="244" y="173"/>
                  </a:lnTo>
                  <a:lnTo>
                    <a:pt x="251" y="163"/>
                  </a:lnTo>
                  <a:lnTo>
                    <a:pt x="258" y="136"/>
                  </a:lnTo>
                  <a:lnTo>
                    <a:pt x="257" y="104"/>
                  </a:lnTo>
                  <a:lnTo>
                    <a:pt x="253" y="76"/>
                  </a:lnTo>
                  <a:lnTo>
                    <a:pt x="249" y="61"/>
                  </a:lnTo>
                  <a:lnTo>
                    <a:pt x="246" y="57"/>
                  </a:lnTo>
                  <a:lnTo>
                    <a:pt x="242" y="51"/>
                  </a:lnTo>
                  <a:lnTo>
                    <a:pt x="235" y="43"/>
                  </a:lnTo>
                  <a:lnTo>
                    <a:pt x="229" y="34"/>
                  </a:lnTo>
                  <a:lnTo>
                    <a:pt x="221" y="26"/>
                  </a:lnTo>
                  <a:lnTo>
                    <a:pt x="214" y="19"/>
                  </a:lnTo>
                  <a:lnTo>
                    <a:pt x="208" y="13"/>
                  </a:lnTo>
                  <a:lnTo>
                    <a:pt x="204" y="10"/>
                  </a:lnTo>
                  <a:lnTo>
                    <a:pt x="196" y="7"/>
                  </a:lnTo>
                  <a:lnTo>
                    <a:pt x="188" y="4"/>
                  </a:lnTo>
                  <a:lnTo>
                    <a:pt x="179" y="2"/>
                  </a:lnTo>
                  <a:lnTo>
                    <a:pt x="169" y="1"/>
                  </a:lnTo>
                  <a:lnTo>
                    <a:pt x="160" y="0"/>
                  </a:lnTo>
                  <a:lnTo>
                    <a:pt x="150" y="0"/>
                  </a:lnTo>
                  <a:lnTo>
                    <a:pt x="140" y="0"/>
                  </a:lnTo>
                  <a:lnTo>
                    <a:pt x="132" y="1"/>
                  </a:lnTo>
                  <a:lnTo>
                    <a:pt x="122" y="2"/>
                  </a:lnTo>
                  <a:lnTo>
                    <a:pt x="114" y="3"/>
                  </a:lnTo>
                  <a:lnTo>
                    <a:pt x="106" y="4"/>
                  </a:lnTo>
                  <a:lnTo>
                    <a:pt x="99" y="5"/>
                  </a:lnTo>
                  <a:lnTo>
                    <a:pt x="93" y="7"/>
                  </a:lnTo>
                  <a:lnTo>
                    <a:pt x="87" y="8"/>
                  </a:lnTo>
                  <a:lnTo>
                    <a:pt x="84" y="8"/>
                  </a:lnTo>
                  <a:lnTo>
                    <a:pt x="81" y="9"/>
                  </a:lnTo>
                  <a:lnTo>
                    <a:pt x="76" y="11"/>
                  </a:lnTo>
                  <a:lnTo>
                    <a:pt x="70" y="16"/>
                  </a:lnTo>
                  <a:lnTo>
                    <a:pt x="61" y="22"/>
                  </a:lnTo>
                  <a:lnTo>
                    <a:pt x="51" y="31"/>
                  </a:lnTo>
                  <a:lnTo>
                    <a:pt x="40" y="40"/>
                  </a:lnTo>
                  <a:lnTo>
                    <a:pt x="31" y="51"/>
                  </a:lnTo>
                  <a:lnTo>
                    <a:pt x="22" y="62"/>
                  </a:lnTo>
                  <a:lnTo>
                    <a:pt x="16" y="73"/>
                  </a:lnTo>
                  <a:lnTo>
                    <a:pt x="8" y="91"/>
                  </a:lnTo>
                  <a:lnTo>
                    <a:pt x="4" y="114"/>
                  </a:lnTo>
                  <a:lnTo>
                    <a:pt x="1" y="138"/>
                  </a:lnTo>
                  <a:lnTo>
                    <a:pt x="0" y="161"/>
                  </a:lnTo>
                  <a:lnTo>
                    <a:pt x="1" y="183"/>
                  </a:lnTo>
                  <a:lnTo>
                    <a:pt x="3" y="202"/>
                  </a:lnTo>
                  <a:lnTo>
                    <a:pt x="5" y="215"/>
                  </a:lnTo>
                  <a:lnTo>
                    <a:pt x="9" y="223"/>
                  </a:lnTo>
                  <a:lnTo>
                    <a:pt x="14" y="228"/>
                  </a:lnTo>
                  <a:lnTo>
                    <a:pt x="22" y="238"/>
                  </a:lnTo>
                  <a:lnTo>
                    <a:pt x="31" y="249"/>
                  </a:lnTo>
                  <a:lnTo>
                    <a:pt x="43" y="262"/>
                  </a:lnTo>
                  <a:lnTo>
                    <a:pt x="55" y="275"/>
                  </a:lnTo>
                  <a:lnTo>
                    <a:pt x="67" y="287"/>
                  </a:lnTo>
                  <a:lnTo>
                    <a:pt x="78" y="296"/>
                  </a:lnTo>
                  <a:lnTo>
                    <a:pt x="87" y="302"/>
                  </a:lnTo>
                  <a:lnTo>
                    <a:pt x="91" y="303"/>
                  </a:lnTo>
                  <a:lnTo>
                    <a:pt x="96" y="305"/>
                  </a:lnTo>
                  <a:lnTo>
                    <a:pt x="101" y="306"/>
                  </a:lnTo>
                  <a:lnTo>
                    <a:pt x="108" y="308"/>
                  </a:lnTo>
                  <a:lnTo>
                    <a:pt x="115" y="309"/>
                  </a:lnTo>
                  <a:lnTo>
                    <a:pt x="123" y="310"/>
                  </a:lnTo>
                  <a:lnTo>
                    <a:pt x="131" y="311"/>
                  </a:lnTo>
                  <a:lnTo>
                    <a:pt x="140" y="312"/>
                  </a:lnTo>
                  <a:lnTo>
                    <a:pt x="149" y="312"/>
                  </a:lnTo>
                  <a:lnTo>
                    <a:pt x="158" y="312"/>
                  </a:lnTo>
                  <a:lnTo>
                    <a:pt x="167" y="312"/>
                  </a:lnTo>
                  <a:lnTo>
                    <a:pt x="176" y="312"/>
                  </a:lnTo>
                  <a:lnTo>
                    <a:pt x="186" y="312"/>
                  </a:lnTo>
                  <a:lnTo>
                    <a:pt x="195" y="310"/>
                  </a:lnTo>
                  <a:lnTo>
                    <a:pt x="203" y="309"/>
                  </a:lnTo>
                  <a:lnTo>
                    <a:pt x="211" y="306"/>
                  </a:lnTo>
                  <a:lnTo>
                    <a:pt x="217" y="303"/>
                  </a:lnTo>
                  <a:lnTo>
                    <a:pt x="227" y="297"/>
                  </a:lnTo>
                  <a:lnTo>
                    <a:pt x="241" y="288"/>
                  </a:lnTo>
                  <a:lnTo>
                    <a:pt x="255" y="279"/>
                  </a:lnTo>
                  <a:lnTo>
                    <a:pt x="269" y="268"/>
                  </a:lnTo>
                  <a:lnTo>
                    <a:pt x="282" y="259"/>
                  </a:lnTo>
                  <a:lnTo>
                    <a:pt x="291" y="253"/>
                  </a:lnTo>
                  <a:lnTo>
                    <a:pt x="297" y="249"/>
                  </a:lnTo>
                  <a:lnTo>
                    <a:pt x="302" y="243"/>
                  </a:lnTo>
                  <a:lnTo>
                    <a:pt x="307" y="234"/>
                  </a:lnTo>
                  <a:lnTo>
                    <a:pt x="311" y="223"/>
                  </a:lnTo>
                  <a:lnTo>
                    <a:pt x="315" y="212"/>
                  </a:lnTo>
                  <a:lnTo>
                    <a:pt x="318" y="202"/>
                  </a:lnTo>
                  <a:lnTo>
                    <a:pt x="320" y="193"/>
                  </a:lnTo>
                  <a:lnTo>
                    <a:pt x="322" y="187"/>
                  </a:lnTo>
                  <a:lnTo>
                    <a:pt x="323" y="185"/>
                  </a:lnTo>
                  <a:lnTo>
                    <a:pt x="312" y="181"/>
                  </a:lnTo>
                  <a:close/>
                </a:path>
              </a:pathLst>
            </a:custGeom>
            <a:solidFill>
              <a:srgbClr val="EF1F1D"/>
            </a:solidFill>
            <a:ln w="9525">
              <a:solidFill>
                <a:srgbClr val="EF1F1D"/>
              </a:solidFill>
              <a:round/>
              <a:headEnd/>
              <a:tailEnd/>
            </a:ln>
          </p:spPr>
          <p:txBody>
            <a:bodyPr/>
            <a:lstStyle/>
            <a:p>
              <a:endParaRPr lang="en-US"/>
            </a:p>
          </p:txBody>
        </p:sp>
        <p:sp>
          <p:nvSpPr>
            <p:cNvPr id="4105" name="Freeform 46"/>
            <p:cNvSpPr>
              <a:spLocks/>
            </p:cNvSpPr>
            <p:nvPr/>
          </p:nvSpPr>
          <p:spPr bwMode="auto">
            <a:xfrm>
              <a:off x="2957" y="3234"/>
              <a:ext cx="65" cy="126"/>
            </a:xfrm>
            <a:custGeom>
              <a:avLst/>
              <a:gdLst>
                <a:gd name="T0" fmla="*/ 0 w 65"/>
                <a:gd name="T1" fmla="*/ 126 h 126"/>
                <a:gd name="T2" fmla="*/ 19 w 65"/>
                <a:gd name="T3" fmla="*/ 24 h 126"/>
                <a:gd name="T4" fmla="*/ 20 w 65"/>
                <a:gd name="T5" fmla="*/ 22 h 126"/>
                <a:gd name="T6" fmla="*/ 26 w 65"/>
                <a:gd name="T7" fmla="*/ 18 h 126"/>
                <a:gd name="T8" fmla="*/ 32 w 65"/>
                <a:gd name="T9" fmla="*/ 12 h 126"/>
                <a:gd name="T10" fmla="*/ 40 w 65"/>
                <a:gd name="T11" fmla="*/ 7 h 126"/>
                <a:gd name="T12" fmla="*/ 48 w 65"/>
                <a:gd name="T13" fmla="*/ 2 h 126"/>
                <a:gd name="T14" fmla="*/ 56 w 65"/>
                <a:gd name="T15" fmla="*/ 0 h 126"/>
                <a:gd name="T16" fmla="*/ 62 w 65"/>
                <a:gd name="T17" fmla="*/ 2 h 126"/>
                <a:gd name="T18" fmla="*/ 65 w 65"/>
                <a:gd name="T19" fmla="*/ 10 h 126"/>
                <a:gd name="T20" fmla="*/ 65 w 65"/>
                <a:gd name="T21" fmla="*/ 22 h 126"/>
                <a:gd name="T22" fmla="*/ 60 w 65"/>
                <a:gd name="T23" fmla="*/ 39 h 126"/>
                <a:gd name="T24" fmla="*/ 54 w 65"/>
                <a:gd name="T25" fmla="*/ 57 h 126"/>
                <a:gd name="T26" fmla="*/ 46 w 65"/>
                <a:gd name="T27" fmla="*/ 76 h 126"/>
                <a:gd name="T28" fmla="*/ 38 w 65"/>
                <a:gd name="T29" fmla="*/ 94 h 126"/>
                <a:gd name="T30" fmla="*/ 31 w 65"/>
                <a:gd name="T31" fmla="*/ 108 h 126"/>
                <a:gd name="T32" fmla="*/ 26 w 65"/>
                <a:gd name="T33" fmla="*/ 118 h 126"/>
                <a:gd name="T34" fmla="*/ 23 w 65"/>
                <a:gd name="T35" fmla="*/ 122 h 126"/>
                <a:gd name="T36" fmla="*/ 0 w 65"/>
                <a:gd name="T37" fmla="*/ 126 h 12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0" t="0" r="r" b="b"/>
              <a:pathLst>
                <a:path w="65" h="126">
                  <a:moveTo>
                    <a:pt x="0" y="126"/>
                  </a:moveTo>
                  <a:lnTo>
                    <a:pt x="19" y="24"/>
                  </a:lnTo>
                  <a:lnTo>
                    <a:pt x="20" y="22"/>
                  </a:lnTo>
                  <a:lnTo>
                    <a:pt x="26" y="18"/>
                  </a:lnTo>
                  <a:lnTo>
                    <a:pt x="32" y="12"/>
                  </a:lnTo>
                  <a:lnTo>
                    <a:pt x="40" y="7"/>
                  </a:lnTo>
                  <a:lnTo>
                    <a:pt x="48" y="2"/>
                  </a:lnTo>
                  <a:lnTo>
                    <a:pt x="56" y="0"/>
                  </a:lnTo>
                  <a:lnTo>
                    <a:pt x="62" y="2"/>
                  </a:lnTo>
                  <a:lnTo>
                    <a:pt x="65" y="10"/>
                  </a:lnTo>
                  <a:lnTo>
                    <a:pt x="65" y="22"/>
                  </a:lnTo>
                  <a:lnTo>
                    <a:pt x="60" y="39"/>
                  </a:lnTo>
                  <a:lnTo>
                    <a:pt x="54" y="57"/>
                  </a:lnTo>
                  <a:lnTo>
                    <a:pt x="46" y="76"/>
                  </a:lnTo>
                  <a:lnTo>
                    <a:pt x="38" y="94"/>
                  </a:lnTo>
                  <a:lnTo>
                    <a:pt x="31" y="108"/>
                  </a:lnTo>
                  <a:lnTo>
                    <a:pt x="26" y="118"/>
                  </a:lnTo>
                  <a:lnTo>
                    <a:pt x="23" y="122"/>
                  </a:lnTo>
                  <a:lnTo>
                    <a:pt x="0" y="126"/>
                  </a:lnTo>
                  <a:close/>
                </a:path>
              </a:pathLst>
            </a:custGeom>
            <a:solidFill>
              <a:srgbClr val="EF1F1D"/>
            </a:solidFill>
            <a:ln w="9525">
              <a:solidFill>
                <a:srgbClr val="EF1F1D"/>
              </a:solidFill>
              <a:round/>
              <a:headEnd/>
              <a:tailEnd/>
            </a:ln>
          </p:spPr>
          <p:txBody>
            <a:bodyPr/>
            <a:lstStyle/>
            <a:p>
              <a:endParaRPr lang="en-US"/>
            </a:p>
          </p:txBody>
        </p:sp>
        <p:sp>
          <p:nvSpPr>
            <p:cNvPr id="4106" name="Freeform 47"/>
            <p:cNvSpPr>
              <a:spLocks/>
            </p:cNvSpPr>
            <p:nvPr/>
          </p:nvSpPr>
          <p:spPr bwMode="auto">
            <a:xfrm>
              <a:off x="3073" y="3290"/>
              <a:ext cx="114" cy="126"/>
            </a:xfrm>
            <a:custGeom>
              <a:avLst/>
              <a:gdLst>
                <a:gd name="T0" fmla="*/ 0 w 114"/>
                <a:gd name="T1" fmla="*/ 108 h 126"/>
                <a:gd name="T2" fmla="*/ 4 w 114"/>
                <a:gd name="T3" fmla="*/ 102 h 126"/>
                <a:gd name="T4" fmla="*/ 14 w 114"/>
                <a:gd name="T5" fmla="*/ 88 h 126"/>
                <a:gd name="T6" fmla="*/ 28 w 114"/>
                <a:gd name="T7" fmla="*/ 69 h 126"/>
                <a:gd name="T8" fmla="*/ 45 w 114"/>
                <a:gd name="T9" fmla="*/ 47 h 126"/>
                <a:gd name="T10" fmla="*/ 64 w 114"/>
                <a:gd name="T11" fmla="*/ 26 h 126"/>
                <a:gd name="T12" fmla="*/ 81 w 114"/>
                <a:gd name="T13" fmla="*/ 10 h 126"/>
                <a:gd name="T14" fmla="*/ 96 w 114"/>
                <a:gd name="T15" fmla="*/ 0 h 126"/>
                <a:gd name="T16" fmla="*/ 108 w 114"/>
                <a:gd name="T17" fmla="*/ 1 h 126"/>
                <a:gd name="T18" fmla="*/ 114 w 114"/>
                <a:gd name="T19" fmla="*/ 9 h 126"/>
                <a:gd name="T20" fmla="*/ 114 w 114"/>
                <a:gd name="T21" fmla="*/ 19 h 126"/>
                <a:gd name="T22" fmla="*/ 111 w 114"/>
                <a:gd name="T23" fmla="*/ 30 h 126"/>
                <a:gd name="T24" fmla="*/ 105 w 114"/>
                <a:gd name="T25" fmla="*/ 40 h 126"/>
                <a:gd name="T26" fmla="*/ 98 w 114"/>
                <a:gd name="T27" fmla="*/ 50 h 126"/>
                <a:gd name="T28" fmla="*/ 91 w 114"/>
                <a:gd name="T29" fmla="*/ 58 h 126"/>
                <a:gd name="T30" fmla="*/ 87 w 114"/>
                <a:gd name="T31" fmla="*/ 63 h 126"/>
                <a:gd name="T32" fmla="*/ 84 w 114"/>
                <a:gd name="T33" fmla="*/ 66 h 126"/>
                <a:gd name="T34" fmla="*/ 10 w 114"/>
                <a:gd name="T35" fmla="*/ 126 h 126"/>
                <a:gd name="T36" fmla="*/ 0 w 114"/>
                <a:gd name="T37" fmla="*/ 108 h 12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0" t="0" r="r" b="b"/>
              <a:pathLst>
                <a:path w="114" h="126">
                  <a:moveTo>
                    <a:pt x="0" y="108"/>
                  </a:moveTo>
                  <a:lnTo>
                    <a:pt x="4" y="102"/>
                  </a:lnTo>
                  <a:lnTo>
                    <a:pt x="14" y="88"/>
                  </a:lnTo>
                  <a:lnTo>
                    <a:pt x="28" y="69"/>
                  </a:lnTo>
                  <a:lnTo>
                    <a:pt x="45" y="47"/>
                  </a:lnTo>
                  <a:lnTo>
                    <a:pt x="64" y="26"/>
                  </a:lnTo>
                  <a:lnTo>
                    <a:pt x="81" y="10"/>
                  </a:lnTo>
                  <a:lnTo>
                    <a:pt x="96" y="0"/>
                  </a:lnTo>
                  <a:lnTo>
                    <a:pt x="108" y="1"/>
                  </a:lnTo>
                  <a:lnTo>
                    <a:pt x="114" y="9"/>
                  </a:lnTo>
                  <a:lnTo>
                    <a:pt x="114" y="19"/>
                  </a:lnTo>
                  <a:lnTo>
                    <a:pt x="111" y="30"/>
                  </a:lnTo>
                  <a:lnTo>
                    <a:pt x="105" y="40"/>
                  </a:lnTo>
                  <a:lnTo>
                    <a:pt x="98" y="50"/>
                  </a:lnTo>
                  <a:lnTo>
                    <a:pt x="91" y="58"/>
                  </a:lnTo>
                  <a:lnTo>
                    <a:pt x="87" y="63"/>
                  </a:lnTo>
                  <a:lnTo>
                    <a:pt x="84" y="66"/>
                  </a:lnTo>
                  <a:lnTo>
                    <a:pt x="10" y="126"/>
                  </a:lnTo>
                  <a:lnTo>
                    <a:pt x="0" y="108"/>
                  </a:lnTo>
                  <a:close/>
                </a:path>
              </a:pathLst>
            </a:custGeom>
            <a:solidFill>
              <a:srgbClr val="EF1F1D"/>
            </a:solidFill>
            <a:ln w="9525">
              <a:solidFill>
                <a:srgbClr val="EF1F1D"/>
              </a:solidFill>
              <a:round/>
              <a:headEnd/>
              <a:tailEnd/>
            </a:ln>
          </p:spPr>
          <p:txBody>
            <a:bodyPr/>
            <a:lstStyle/>
            <a:p>
              <a:endParaRPr lang="en-US"/>
            </a:p>
          </p:txBody>
        </p:sp>
        <p:sp>
          <p:nvSpPr>
            <p:cNvPr id="4107" name="Freeform 48"/>
            <p:cNvSpPr>
              <a:spLocks/>
            </p:cNvSpPr>
            <p:nvPr/>
          </p:nvSpPr>
          <p:spPr bwMode="auto">
            <a:xfrm>
              <a:off x="3139" y="3448"/>
              <a:ext cx="136" cy="67"/>
            </a:xfrm>
            <a:custGeom>
              <a:avLst/>
              <a:gdLst>
                <a:gd name="T0" fmla="*/ 0 w 136"/>
                <a:gd name="T1" fmla="*/ 48 h 67"/>
                <a:gd name="T2" fmla="*/ 1 w 136"/>
                <a:gd name="T3" fmla="*/ 47 h 67"/>
                <a:gd name="T4" fmla="*/ 5 w 136"/>
                <a:gd name="T5" fmla="*/ 45 h 67"/>
                <a:gd name="T6" fmla="*/ 12 w 136"/>
                <a:gd name="T7" fmla="*/ 42 h 67"/>
                <a:gd name="T8" fmla="*/ 19 w 136"/>
                <a:gd name="T9" fmla="*/ 38 h 67"/>
                <a:gd name="T10" fmla="*/ 29 w 136"/>
                <a:gd name="T11" fmla="*/ 33 h 67"/>
                <a:gd name="T12" fmla="*/ 40 w 136"/>
                <a:gd name="T13" fmla="*/ 27 h 67"/>
                <a:gd name="T14" fmla="*/ 51 w 136"/>
                <a:gd name="T15" fmla="*/ 22 h 67"/>
                <a:gd name="T16" fmla="*/ 64 w 136"/>
                <a:gd name="T17" fmla="*/ 17 h 67"/>
                <a:gd name="T18" fmla="*/ 76 w 136"/>
                <a:gd name="T19" fmla="*/ 12 h 67"/>
                <a:gd name="T20" fmla="*/ 88 w 136"/>
                <a:gd name="T21" fmla="*/ 7 h 67"/>
                <a:gd name="T22" fmla="*/ 99 w 136"/>
                <a:gd name="T23" fmla="*/ 3 h 67"/>
                <a:gd name="T24" fmla="*/ 110 w 136"/>
                <a:gd name="T25" fmla="*/ 0 h 67"/>
                <a:gd name="T26" fmla="*/ 118 w 136"/>
                <a:gd name="T27" fmla="*/ 0 h 67"/>
                <a:gd name="T28" fmla="*/ 126 w 136"/>
                <a:gd name="T29" fmla="*/ 0 h 67"/>
                <a:gd name="T30" fmla="*/ 132 w 136"/>
                <a:gd name="T31" fmla="*/ 2 h 67"/>
                <a:gd name="T32" fmla="*/ 135 w 136"/>
                <a:gd name="T33" fmla="*/ 6 h 67"/>
                <a:gd name="T34" fmla="*/ 136 w 136"/>
                <a:gd name="T35" fmla="*/ 16 h 67"/>
                <a:gd name="T36" fmla="*/ 135 w 136"/>
                <a:gd name="T37" fmla="*/ 25 h 67"/>
                <a:gd name="T38" fmla="*/ 131 w 136"/>
                <a:gd name="T39" fmla="*/ 33 h 67"/>
                <a:gd name="T40" fmla="*/ 127 w 136"/>
                <a:gd name="T41" fmla="*/ 40 h 67"/>
                <a:gd name="T42" fmla="*/ 121 w 136"/>
                <a:gd name="T43" fmla="*/ 45 h 67"/>
                <a:gd name="T44" fmla="*/ 117 w 136"/>
                <a:gd name="T45" fmla="*/ 49 h 67"/>
                <a:gd name="T46" fmla="*/ 113 w 136"/>
                <a:gd name="T47" fmla="*/ 52 h 67"/>
                <a:gd name="T48" fmla="*/ 112 w 136"/>
                <a:gd name="T49" fmla="*/ 53 h 67"/>
                <a:gd name="T50" fmla="*/ 18 w 136"/>
                <a:gd name="T51" fmla="*/ 67 h 67"/>
                <a:gd name="T52" fmla="*/ 0 w 136"/>
                <a:gd name="T53" fmla="*/ 48 h 67"/>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Lst>
              <a:ahLst/>
              <a:cxnLst>
                <a:cxn ang="T54">
                  <a:pos x="T0" y="T1"/>
                </a:cxn>
                <a:cxn ang="T55">
                  <a:pos x="T2" y="T3"/>
                </a:cxn>
                <a:cxn ang="T56">
                  <a:pos x="T4" y="T5"/>
                </a:cxn>
                <a:cxn ang="T57">
                  <a:pos x="T6" y="T7"/>
                </a:cxn>
                <a:cxn ang="T58">
                  <a:pos x="T8" y="T9"/>
                </a:cxn>
                <a:cxn ang="T59">
                  <a:pos x="T10" y="T11"/>
                </a:cxn>
                <a:cxn ang="T60">
                  <a:pos x="T12" y="T13"/>
                </a:cxn>
                <a:cxn ang="T61">
                  <a:pos x="T14" y="T15"/>
                </a:cxn>
                <a:cxn ang="T62">
                  <a:pos x="T16" y="T17"/>
                </a:cxn>
                <a:cxn ang="T63">
                  <a:pos x="T18" y="T19"/>
                </a:cxn>
                <a:cxn ang="T64">
                  <a:pos x="T20" y="T21"/>
                </a:cxn>
                <a:cxn ang="T65">
                  <a:pos x="T22" y="T23"/>
                </a:cxn>
                <a:cxn ang="T66">
                  <a:pos x="T24" y="T25"/>
                </a:cxn>
                <a:cxn ang="T67">
                  <a:pos x="T26" y="T27"/>
                </a:cxn>
                <a:cxn ang="T68">
                  <a:pos x="T28" y="T29"/>
                </a:cxn>
                <a:cxn ang="T69">
                  <a:pos x="T30" y="T31"/>
                </a:cxn>
                <a:cxn ang="T70">
                  <a:pos x="T32" y="T33"/>
                </a:cxn>
                <a:cxn ang="T71">
                  <a:pos x="T34" y="T35"/>
                </a:cxn>
                <a:cxn ang="T72">
                  <a:pos x="T36" y="T37"/>
                </a:cxn>
                <a:cxn ang="T73">
                  <a:pos x="T38" y="T39"/>
                </a:cxn>
                <a:cxn ang="T74">
                  <a:pos x="T40" y="T41"/>
                </a:cxn>
                <a:cxn ang="T75">
                  <a:pos x="T42" y="T43"/>
                </a:cxn>
                <a:cxn ang="T76">
                  <a:pos x="T44" y="T45"/>
                </a:cxn>
                <a:cxn ang="T77">
                  <a:pos x="T46" y="T47"/>
                </a:cxn>
                <a:cxn ang="T78">
                  <a:pos x="T48" y="T49"/>
                </a:cxn>
                <a:cxn ang="T79">
                  <a:pos x="T50" y="T51"/>
                </a:cxn>
                <a:cxn ang="T80">
                  <a:pos x="T52" y="T53"/>
                </a:cxn>
              </a:cxnLst>
              <a:rect l="0" t="0" r="r" b="b"/>
              <a:pathLst>
                <a:path w="136" h="67">
                  <a:moveTo>
                    <a:pt x="0" y="48"/>
                  </a:moveTo>
                  <a:lnTo>
                    <a:pt x="1" y="47"/>
                  </a:lnTo>
                  <a:lnTo>
                    <a:pt x="5" y="45"/>
                  </a:lnTo>
                  <a:lnTo>
                    <a:pt x="12" y="42"/>
                  </a:lnTo>
                  <a:lnTo>
                    <a:pt x="19" y="38"/>
                  </a:lnTo>
                  <a:lnTo>
                    <a:pt x="29" y="33"/>
                  </a:lnTo>
                  <a:lnTo>
                    <a:pt x="40" y="27"/>
                  </a:lnTo>
                  <a:lnTo>
                    <a:pt x="51" y="22"/>
                  </a:lnTo>
                  <a:lnTo>
                    <a:pt x="64" y="17"/>
                  </a:lnTo>
                  <a:lnTo>
                    <a:pt x="76" y="12"/>
                  </a:lnTo>
                  <a:lnTo>
                    <a:pt x="88" y="7"/>
                  </a:lnTo>
                  <a:lnTo>
                    <a:pt x="99" y="3"/>
                  </a:lnTo>
                  <a:lnTo>
                    <a:pt x="110" y="0"/>
                  </a:lnTo>
                  <a:lnTo>
                    <a:pt x="118" y="0"/>
                  </a:lnTo>
                  <a:lnTo>
                    <a:pt x="126" y="0"/>
                  </a:lnTo>
                  <a:lnTo>
                    <a:pt x="132" y="2"/>
                  </a:lnTo>
                  <a:lnTo>
                    <a:pt x="135" y="6"/>
                  </a:lnTo>
                  <a:lnTo>
                    <a:pt x="136" y="16"/>
                  </a:lnTo>
                  <a:lnTo>
                    <a:pt x="135" y="25"/>
                  </a:lnTo>
                  <a:lnTo>
                    <a:pt x="131" y="33"/>
                  </a:lnTo>
                  <a:lnTo>
                    <a:pt x="127" y="40"/>
                  </a:lnTo>
                  <a:lnTo>
                    <a:pt x="121" y="45"/>
                  </a:lnTo>
                  <a:lnTo>
                    <a:pt x="117" y="49"/>
                  </a:lnTo>
                  <a:lnTo>
                    <a:pt x="113" y="52"/>
                  </a:lnTo>
                  <a:lnTo>
                    <a:pt x="112" y="53"/>
                  </a:lnTo>
                  <a:lnTo>
                    <a:pt x="18" y="67"/>
                  </a:lnTo>
                  <a:lnTo>
                    <a:pt x="0" y="48"/>
                  </a:lnTo>
                  <a:close/>
                </a:path>
              </a:pathLst>
            </a:custGeom>
            <a:solidFill>
              <a:srgbClr val="EF1F1D"/>
            </a:solidFill>
            <a:ln w="9525">
              <a:solidFill>
                <a:srgbClr val="EF1F1D"/>
              </a:solidFill>
              <a:round/>
              <a:headEnd/>
              <a:tailEnd/>
            </a:ln>
          </p:spPr>
          <p:txBody>
            <a:bodyPr/>
            <a:lstStyle/>
            <a:p>
              <a:endParaRPr lang="en-US"/>
            </a:p>
          </p:txBody>
        </p:sp>
        <p:sp>
          <p:nvSpPr>
            <p:cNvPr id="4108" name="Freeform 49"/>
            <p:cNvSpPr>
              <a:spLocks/>
            </p:cNvSpPr>
            <p:nvPr/>
          </p:nvSpPr>
          <p:spPr bwMode="auto">
            <a:xfrm>
              <a:off x="2744" y="3323"/>
              <a:ext cx="106" cy="93"/>
            </a:xfrm>
            <a:custGeom>
              <a:avLst/>
              <a:gdLst>
                <a:gd name="T0" fmla="*/ 106 w 106"/>
                <a:gd name="T1" fmla="*/ 84 h 93"/>
                <a:gd name="T2" fmla="*/ 103 w 106"/>
                <a:gd name="T3" fmla="*/ 81 h 93"/>
                <a:gd name="T4" fmla="*/ 96 w 106"/>
                <a:gd name="T5" fmla="*/ 70 h 93"/>
                <a:gd name="T6" fmla="*/ 85 w 106"/>
                <a:gd name="T7" fmla="*/ 55 h 93"/>
                <a:gd name="T8" fmla="*/ 72 w 106"/>
                <a:gd name="T9" fmla="*/ 39 h 93"/>
                <a:gd name="T10" fmla="*/ 57 w 106"/>
                <a:gd name="T11" fmla="*/ 22 h 93"/>
                <a:gd name="T12" fmla="*/ 43 w 106"/>
                <a:gd name="T13" fmla="*/ 10 h 93"/>
                <a:gd name="T14" fmla="*/ 29 w 106"/>
                <a:gd name="T15" fmla="*/ 1 h 93"/>
                <a:gd name="T16" fmla="*/ 17 w 106"/>
                <a:gd name="T17" fmla="*/ 0 h 93"/>
                <a:gd name="T18" fmla="*/ 9 w 106"/>
                <a:gd name="T19" fmla="*/ 4 h 93"/>
                <a:gd name="T20" fmla="*/ 4 w 106"/>
                <a:gd name="T21" fmla="*/ 11 h 93"/>
                <a:gd name="T22" fmla="*/ 1 w 106"/>
                <a:gd name="T23" fmla="*/ 19 h 93"/>
                <a:gd name="T24" fmla="*/ 0 w 106"/>
                <a:gd name="T25" fmla="*/ 27 h 93"/>
                <a:gd name="T26" fmla="*/ 1 w 106"/>
                <a:gd name="T27" fmla="*/ 34 h 93"/>
                <a:gd name="T28" fmla="*/ 2 w 106"/>
                <a:gd name="T29" fmla="*/ 41 h 93"/>
                <a:gd name="T30" fmla="*/ 3 w 106"/>
                <a:gd name="T31" fmla="*/ 45 h 93"/>
                <a:gd name="T32" fmla="*/ 4 w 106"/>
                <a:gd name="T33" fmla="*/ 47 h 93"/>
                <a:gd name="T34" fmla="*/ 83 w 106"/>
                <a:gd name="T35" fmla="*/ 93 h 93"/>
                <a:gd name="T36" fmla="*/ 106 w 106"/>
                <a:gd name="T37" fmla="*/ 84 h 93"/>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0" t="0" r="r" b="b"/>
              <a:pathLst>
                <a:path w="106" h="93">
                  <a:moveTo>
                    <a:pt x="106" y="84"/>
                  </a:moveTo>
                  <a:lnTo>
                    <a:pt x="103" y="81"/>
                  </a:lnTo>
                  <a:lnTo>
                    <a:pt x="96" y="70"/>
                  </a:lnTo>
                  <a:lnTo>
                    <a:pt x="85" y="55"/>
                  </a:lnTo>
                  <a:lnTo>
                    <a:pt x="72" y="39"/>
                  </a:lnTo>
                  <a:lnTo>
                    <a:pt x="57" y="22"/>
                  </a:lnTo>
                  <a:lnTo>
                    <a:pt x="43" y="10"/>
                  </a:lnTo>
                  <a:lnTo>
                    <a:pt x="29" y="1"/>
                  </a:lnTo>
                  <a:lnTo>
                    <a:pt x="17" y="0"/>
                  </a:lnTo>
                  <a:lnTo>
                    <a:pt x="9" y="4"/>
                  </a:lnTo>
                  <a:lnTo>
                    <a:pt x="4" y="11"/>
                  </a:lnTo>
                  <a:lnTo>
                    <a:pt x="1" y="19"/>
                  </a:lnTo>
                  <a:lnTo>
                    <a:pt x="0" y="27"/>
                  </a:lnTo>
                  <a:lnTo>
                    <a:pt x="1" y="34"/>
                  </a:lnTo>
                  <a:lnTo>
                    <a:pt x="2" y="41"/>
                  </a:lnTo>
                  <a:lnTo>
                    <a:pt x="3" y="45"/>
                  </a:lnTo>
                  <a:lnTo>
                    <a:pt x="4" y="47"/>
                  </a:lnTo>
                  <a:lnTo>
                    <a:pt x="83" y="93"/>
                  </a:lnTo>
                  <a:lnTo>
                    <a:pt x="106" y="84"/>
                  </a:lnTo>
                  <a:close/>
                </a:path>
              </a:pathLst>
            </a:custGeom>
            <a:solidFill>
              <a:srgbClr val="EF1F1D"/>
            </a:solidFill>
            <a:ln w="9525">
              <a:solidFill>
                <a:srgbClr val="EF1F1D"/>
              </a:solidFill>
              <a:round/>
              <a:headEnd/>
              <a:tailEnd/>
            </a:ln>
          </p:spPr>
          <p:txBody>
            <a:bodyPr/>
            <a:lstStyle/>
            <a:p>
              <a:endParaRPr lang="en-US"/>
            </a:p>
          </p:txBody>
        </p:sp>
        <p:sp>
          <p:nvSpPr>
            <p:cNvPr id="4109" name="Freeform 50"/>
            <p:cNvSpPr>
              <a:spLocks/>
            </p:cNvSpPr>
            <p:nvPr/>
          </p:nvSpPr>
          <p:spPr bwMode="auto">
            <a:xfrm>
              <a:off x="2651" y="3547"/>
              <a:ext cx="143" cy="58"/>
            </a:xfrm>
            <a:custGeom>
              <a:avLst/>
              <a:gdLst>
                <a:gd name="T0" fmla="*/ 143 w 143"/>
                <a:gd name="T1" fmla="*/ 0 h 58"/>
                <a:gd name="T2" fmla="*/ 26 w 143"/>
                <a:gd name="T3" fmla="*/ 5 h 58"/>
                <a:gd name="T4" fmla="*/ 25 w 143"/>
                <a:gd name="T5" fmla="*/ 7 h 58"/>
                <a:gd name="T6" fmla="*/ 20 w 143"/>
                <a:gd name="T7" fmla="*/ 12 h 58"/>
                <a:gd name="T8" fmla="*/ 15 w 143"/>
                <a:gd name="T9" fmla="*/ 19 h 58"/>
                <a:gd name="T10" fmla="*/ 9 w 143"/>
                <a:gd name="T11" fmla="*/ 27 h 58"/>
                <a:gd name="T12" fmla="*/ 4 w 143"/>
                <a:gd name="T13" fmla="*/ 36 h 58"/>
                <a:gd name="T14" fmla="*/ 1 w 143"/>
                <a:gd name="T15" fmla="*/ 44 h 58"/>
                <a:gd name="T16" fmla="*/ 0 w 143"/>
                <a:gd name="T17" fmla="*/ 52 h 58"/>
                <a:gd name="T18" fmla="*/ 3 w 143"/>
                <a:gd name="T19" fmla="*/ 56 h 58"/>
                <a:gd name="T20" fmla="*/ 11 w 143"/>
                <a:gd name="T21" fmla="*/ 58 h 58"/>
                <a:gd name="T22" fmla="*/ 23 w 143"/>
                <a:gd name="T23" fmla="*/ 58 h 58"/>
                <a:gd name="T24" fmla="*/ 37 w 143"/>
                <a:gd name="T25" fmla="*/ 56 h 58"/>
                <a:gd name="T26" fmla="*/ 52 w 143"/>
                <a:gd name="T27" fmla="*/ 53 h 58"/>
                <a:gd name="T28" fmla="*/ 67 w 143"/>
                <a:gd name="T29" fmla="*/ 49 h 58"/>
                <a:gd name="T30" fmla="*/ 79 w 143"/>
                <a:gd name="T31" fmla="*/ 46 h 58"/>
                <a:gd name="T32" fmla="*/ 88 w 143"/>
                <a:gd name="T33" fmla="*/ 43 h 58"/>
                <a:gd name="T34" fmla="*/ 91 w 143"/>
                <a:gd name="T35" fmla="*/ 43 h 58"/>
                <a:gd name="T36" fmla="*/ 143 w 143"/>
                <a:gd name="T37" fmla="*/ 14 h 58"/>
                <a:gd name="T38" fmla="*/ 143 w 143"/>
                <a:gd name="T39" fmla="*/ 0 h 58"/>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143" h="58">
                  <a:moveTo>
                    <a:pt x="143" y="0"/>
                  </a:moveTo>
                  <a:lnTo>
                    <a:pt x="26" y="5"/>
                  </a:lnTo>
                  <a:lnTo>
                    <a:pt x="25" y="7"/>
                  </a:lnTo>
                  <a:lnTo>
                    <a:pt x="20" y="12"/>
                  </a:lnTo>
                  <a:lnTo>
                    <a:pt x="15" y="19"/>
                  </a:lnTo>
                  <a:lnTo>
                    <a:pt x="9" y="27"/>
                  </a:lnTo>
                  <a:lnTo>
                    <a:pt x="4" y="36"/>
                  </a:lnTo>
                  <a:lnTo>
                    <a:pt x="1" y="44"/>
                  </a:lnTo>
                  <a:lnTo>
                    <a:pt x="0" y="52"/>
                  </a:lnTo>
                  <a:lnTo>
                    <a:pt x="3" y="56"/>
                  </a:lnTo>
                  <a:lnTo>
                    <a:pt x="11" y="58"/>
                  </a:lnTo>
                  <a:lnTo>
                    <a:pt x="23" y="58"/>
                  </a:lnTo>
                  <a:lnTo>
                    <a:pt x="37" y="56"/>
                  </a:lnTo>
                  <a:lnTo>
                    <a:pt x="52" y="53"/>
                  </a:lnTo>
                  <a:lnTo>
                    <a:pt x="67" y="49"/>
                  </a:lnTo>
                  <a:lnTo>
                    <a:pt x="79" y="46"/>
                  </a:lnTo>
                  <a:lnTo>
                    <a:pt x="88" y="43"/>
                  </a:lnTo>
                  <a:lnTo>
                    <a:pt x="91" y="43"/>
                  </a:lnTo>
                  <a:lnTo>
                    <a:pt x="143" y="14"/>
                  </a:lnTo>
                  <a:lnTo>
                    <a:pt x="143" y="0"/>
                  </a:lnTo>
                  <a:close/>
                </a:path>
              </a:pathLst>
            </a:custGeom>
            <a:solidFill>
              <a:srgbClr val="EF1F1D"/>
            </a:solidFill>
            <a:ln w="9525">
              <a:solidFill>
                <a:srgbClr val="EF1F1D"/>
              </a:solidFill>
              <a:round/>
              <a:headEnd/>
              <a:tailEnd/>
            </a:ln>
          </p:spPr>
          <p:txBody>
            <a:bodyPr/>
            <a:lstStyle/>
            <a:p>
              <a:endParaRPr lang="en-US"/>
            </a:p>
          </p:txBody>
        </p:sp>
        <p:sp>
          <p:nvSpPr>
            <p:cNvPr id="4110" name="Freeform 51"/>
            <p:cNvSpPr>
              <a:spLocks/>
            </p:cNvSpPr>
            <p:nvPr/>
          </p:nvSpPr>
          <p:spPr bwMode="auto">
            <a:xfrm>
              <a:off x="2715" y="3677"/>
              <a:ext cx="107" cy="101"/>
            </a:xfrm>
            <a:custGeom>
              <a:avLst/>
              <a:gdLst>
                <a:gd name="T0" fmla="*/ 97 w 107"/>
                <a:gd name="T1" fmla="*/ 0 h 101"/>
                <a:gd name="T2" fmla="*/ 93 w 107"/>
                <a:gd name="T3" fmla="*/ 3 h 101"/>
                <a:gd name="T4" fmla="*/ 80 w 107"/>
                <a:gd name="T5" fmla="*/ 11 h 101"/>
                <a:gd name="T6" fmla="*/ 63 w 107"/>
                <a:gd name="T7" fmla="*/ 23 h 101"/>
                <a:gd name="T8" fmla="*/ 43 w 107"/>
                <a:gd name="T9" fmla="*/ 38 h 101"/>
                <a:gd name="T10" fmla="*/ 24 w 107"/>
                <a:gd name="T11" fmla="*/ 54 h 101"/>
                <a:gd name="T12" fmla="*/ 9 w 107"/>
                <a:gd name="T13" fmla="*/ 69 h 101"/>
                <a:gd name="T14" fmla="*/ 0 w 107"/>
                <a:gd name="T15" fmla="*/ 83 h 101"/>
                <a:gd name="T16" fmla="*/ 0 w 107"/>
                <a:gd name="T17" fmla="*/ 93 h 101"/>
                <a:gd name="T18" fmla="*/ 6 w 107"/>
                <a:gd name="T19" fmla="*/ 99 h 101"/>
                <a:gd name="T20" fmla="*/ 15 w 107"/>
                <a:gd name="T21" fmla="*/ 101 h 101"/>
                <a:gd name="T22" fmla="*/ 24 w 107"/>
                <a:gd name="T23" fmla="*/ 98 h 101"/>
                <a:gd name="T24" fmla="*/ 33 w 107"/>
                <a:gd name="T25" fmla="*/ 93 h 101"/>
                <a:gd name="T26" fmla="*/ 41 w 107"/>
                <a:gd name="T27" fmla="*/ 87 h 101"/>
                <a:gd name="T28" fmla="*/ 49 w 107"/>
                <a:gd name="T29" fmla="*/ 81 h 101"/>
                <a:gd name="T30" fmla="*/ 54 w 107"/>
                <a:gd name="T31" fmla="*/ 76 h 101"/>
                <a:gd name="T32" fmla="*/ 56 w 107"/>
                <a:gd name="T33" fmla="*/ 75 h 101"/>
                <a:gd name="T34" fmla="*/ 107 w 107"/>
                <a:gd name="T35" fmla="*/ 19 h 101"/>
                <a:gd name="T36" fmla="*/ 97 w 107"/>
                <a:gd name="T37" fmla="*/ 0 h 101"/>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0" t="0" r="r" b="b"/>
              <a:pathLst>
                <a:path w="107" h="101">
                  <a:moveTo>
                    <a:pt x="97" y="0"/>
                  </a:moveTo>
                  <a:lnTo>
                    <a:pt x="93" y="3"/>
                  </a:lnTo>
                  <a:lnTo>
                    <a:pt x="80" y="11"/>
                  </a:lnTo>
                  <a:lnTo>
                    <a:pt x="63" y="23"/>
                  </a:lnTo>
                  <a:lnTo>
                    <a:pt x="43" y="38"/>
                  </a:lnTo>
                  <a:lnTo>
                    <a:pt x="24" y="54"/>
                  </a:lnTo>
                  <a:lnTo>
                    <a:pt x="9" y="69"/>
                  </a:lnTo>
                  <a:lnTo>
                    <a:pt x="0" y="83"/>
                  </a:lnTo>
                  <a:lnTo>
                    <a:pt x="0" y="93"/>
                  </a:lnTo>
                  <a:lnTo>
                    <a:pt x="6" y="99"/>
                  </a:lnTo>
                  <a:lnTo>
                    <a:pt x="15" y="101"/>
                  </a:lnTo>
                  <a:lnTo>
                    <a:pt x="24" y="98"/>
                  </a:lnTo>
                  <a:lnTo>
                    <a:pt x="33" y="93"/>
                  </a:lnTo>
                  <a:lnTo>
                    <a:pt x="41" y="87"/>
                  </a:lnTo>
                  <a:lnTo>
                    <a:pt x="49" y="81"/>
                  </a:lnTo>
                  <a:lnTo>
                    <a:pt x="54" y="76"/>
                  </a:lnTo>
                  <a:lnTo>
                    <a:pt x="56" y="75"/>
                  </a:lnTo>
                  <a:lnTo>
                    <a:pt x="107" y="19"/>
                  </a:lnTo>
                  <a:lnTo>
                    <a:pt x="97" y="0"/>
                  </a:lnTo>
                  <a:close/>
                </a:path>
              </a:pathLst>
            </a:custGeom>
            <a:solidFill>
              <a:srgbClr val="EF1F1D"/>
            </a:solidFill>
            <a:ln w="9525">
              <a:solidFill>
                <a:srgbClr val="EF1F1D"/>
              </a:solidFill>
              <a:round/>
              <a:headEnd/>
              <a:tailEnd/>
            </a:ln>
          </p:spPr>
          <p:txBody>
            <a:bodyPr/>
            <a:lstStyle/>
            <a:p>
              <a:endParaRPr lang="en-US"/>
            </a:p>
          </p:txBody>
        </p:sp>
        <p:sp>
          <p:nvSpPr>
            <p:cNvPr id="4111" name="Freeform 52"/>
            <p:cNvSpPr>
              <a:spLocks/>
            </p:cNvSpPr>
            <p:nvPr/>
          </p:nvSpPr>
          <p:spPr bwMode="auto">
            <a:xfrm>
              <a:off x="2919" y="3752"/>
              <a:ext cx="47" cy="122"/>
            </a:xfrm>
            <a:custGeom>
              <a:avLst/>
              <a:gdLst>
                <a:gd name="T0" fmla="*/ 20 w 47"/>
                <a:gd name="T1" fmla="*/ 0 h 122"/>
                <a:gd name="T2" fmla="*/ 18 w 47"/>
                <a:gd name="T3" fmla="*/ 5 h 122"/>
                <a:gd name="T4" fmla="*/ 14 w 47"/>
                <a:gd name="T5" fmla="*/ 18 h 122"/>
                <a:gd name="T6" fmla="*/ 9 w 47"/>
                <a:gd name="T7" fmla="*/ 37 h 122"/>
                <a:gd name="T8" fmla="*/ 5 w 47"/>
                <a:gd name="T9" fmla="*/ 59 h 122"/>
                <a:gd name="T10" fmla="*/ 1 w 47"/>
                <a:gd name="T11" fmla="*/ 81 h 122"/>
                <a:gd name="T12" fmla="*/ 0 w 47"/>
                <a:gd name="T13" fmla="*/ 101 h 122"/>
                <a:gd name="T14" fmla="*/ 2 w 47"/>
                <a:gd name="T15" fmla="*/ 115 h 122"/>
                <a:gd name="T16" fmla="*/ 10 w 47"/>
                <a:gd name="T17" fmla="*/ 122 h 122"/>
                <a:gd name="T18" fmla="*/ 20 w 47"/>
                <a:gd name="T19" fmla="*/ 119 h 122"/>
                <a:gd name="T20" fmla="*/ 28 w 47"/>
                <a:gd name="T21" fmla="*/ 112 h 122"/>
                <a:gd name="T22" fmla="*/ 35 w 47"/>
                <a:gd name="T23" fmla="*/ 100 h 122"/>
                <a:gd name="T24" fmla="*/ 39 w 47"/>
                <a:gd name="T25" fmla="*/ 86 h 122"/>
                <a:gd name="T26" fmla="*/ 43 w 47"/>
                <a:gd name="T27" fmla="*/ 71 h 122"/>
                <a:gd name="T28" fmla="*/ 46 w 47"/>
                <a:gd name="T29" fmla="*/ 59 h 122"/>
                <a:gd name="T30" fmla="*/ 47 w 47"/>
                <a:gd name="T31" fmla="*/ 51 h 122"/>
                <a:gd name="T32" fmla="*/ 47 w 47"/>
                <a:gd name="T33" fmla="*/ 47 h 122"/>
                <a:gd name="T34" fmla="*/ 38 w 47"/>
                <a:gd name="T35" fmla="*/ 0 h 122"/>
                <a:gd name="T36" fmla="*/ 20 w 47"/>
                <a:gd name="T37" fmla="*/ 0 h 122"/>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0" t="0" r="r" b="b"/>
              <a:pathLst>
                <a:path w="47" h="122">
                  <a:moveTo>
                    <a:pt x="20" y="0"/>
                  </a:moveTo>
                  <a:lnTo>
                    <a:pt x="18" y="5"/>
                  </a:lnTo>
                  <a:lnTo>
                    <a:pt x="14" y="18"/>
                  </a:lnTo>
                  <a:lnTo>
                    <a:pt x="9" y="37"/>
                  </a:lnTo>
                  <a:lnTo>
                    <a:pt x="5" y="59"/>
                  </a:lnTo>
                  <a:lnTo>
                    <a:pt x="1" y="81"/>
                  </a:lnTo>
                  <a:lnTo>
                    <a:pt x="0" y="101"/>
                  </a:lnTo>
                  <a:lnTo>
                    <a:pt x="2" y="115"/>
                  </a:lnTo>
                  <a:lnTo>
                    <a:pt x="10" y="122"/>
                  </a:lnTo>
                  <a:lnTo>
                    <a:pt x="20" y="119"/>
                  </a:lnTo>
                  <a:lnTo>
                    <a:pt x="28" y="112"/>
                  </a:lnTo>
                  <a:lnTo>
                    <a:pt x="35" y="100"/>
                  </a:lnTo>
                  <a:lnTo>
                    <a:pt x="39" y="86"/>
                  </a:lnTo>
                  <a:lnTo>
                    <a:pt x="43" y="71"/>
                  </a:lnTo>
                  <a:lnTo>
                    <a:pt x="46" y="59"/>
                  </a:lnTo>
                  <a:lnTo>
                    <a:pt x="47" y="51"/>
                  </a:lnTo>
                  <a:lnTo>
                    <a:pt x="47" y="47"/>
                  </a:lnTo>
                  <a:lnTo>
                    <a:pt x="38" y="0"/>
                  </a:lnTo>
                  <a:lnTo>
                    <a:pt x="20" y="0"/>
                  </a:lnTo>
                  <a:close/>
                </a:path>
              </a:pathLst>
            </a:custGeom>
            <a:solidFill>
              <a:srgbClr val="EF1F1D"/>
            </a:solidFill>
            <a:ln w="9525">
              <a:solidFill>
                <a:srgbClr val="EF1F1D"/>
              </a:solidFill>
              <a:round/>
              <a:headEnd/>
              <a:tailEnd/>
            </a:ln>
          </p:spPr>
          <p:txBody>
            <a:bodyPr/>
            <a:lstStyle/>
            <a:p>
              <a:endParaRPr lang="en-US"/>
            </a:p>
          </p:txBody>
        </p:sp>
        <p:sp>
          <p:nvSpPr>
            <p:cNvPr id="4112" name="Freeform 53"/>
            <p:cNvSpPr>
              <a:spLocks/>
            </p:cNvSpPr>
            <p:nvPr/>
          </p:nvSpPr>
          <p:spPr bwMode="auto">
            <a:xfrm>
              <a:off x="3078" y="3747"/>
              <a:ext cx="74" cy="122"/>
            </a:xfrm>
            <a:custGeom>
              <a:avLst/>
              <a:gdLst>
                <a:gd name="T0" fmla="*/ 0 w 74"/>
                <a:gd name="T1" fmla="*/ 14 h 122"/>
                <a:gd name="T2" fmla="*/ 0 w 74"/>
                <a:gd name="T3" fmla="*/ 19 h 122"/>
                <a:gd name="T4" fmla="*/ 3 w 74"/>
                <a:gd name="T5" fmla="*/ 31 h 122"/>
                <a:gd name="T6" fmla="*/ 9 w 74"/>
                <a:gd name="T7" fmla="*/ 47 h 122"/>
                <a:gd name="T8" fmla="*/ 14 w 74"/>
                <a:gd name="T9" fmla="*/ 66 h 122"/>
                <a:gd name="T10" fmla="*/ 21 w 74"/>
                <a:gd name="T11" fmla="*/ 85 h 122"/>
                <a:gd name="T12" fmla="*/ 29 w 74"/>
                <a:gd name="T13" fmla="*/ 103 h 122"/>
                <a:gd name="T14" fmla="*/ 38 w 74"/>
                <a:gd name="T15" fmla="*/ 116 h 122"/>
                <a:gd name="T16" fmla="*/ 47 w 74"/>
                <a:gd name="T17" fmla="*/ 122 h 122"/>
                <a:gd name="T18" fmla="*/ 54 w 74"/>
                <a:gd name="T19" fmla="*/ 122 h 122"/>
                <a:gd name="T20" fmla="*/ 61 w 74"/>
                <a:gd name="T21" fmla="*/ 121 h 122"/>
                <a:gd name="T22" fmla="*/ 65 w 74"/>
                <a:gd name="T23" fmla="*/ 117 h 122"/>
                <a:gd name="T24" fmla="*/ 69 w 74"/>
                <a:gd name="T25" fmla="*/ 112 h 122"/>
                <a:gd name="T26" fmla="*/ 71 w 74"/>
                <a:gd name="T27" fmla="*/ 107 h 122"/>
                <a:gd name="T28" fmla="*/ 73 w 74"/>
                <a:gd name="T29" fmla="*/ 103 h 122"/>
                <a:gd name="T30" fmla="*/ 74 w 74"/>
                <a:gd name="T31" fmla="*/ 100 h 122"/>
                <a:gd name="T32" fmla="*/ 74 w 74"/>
                <a:gd name="T33" fmla="*/ 98 h 122"/>
                <a:gd name="T34" fmla="*/ 42 w 74"/>
                <a:gd name="T35" fmla="*/ 38 h 122"/>
                <a:gd name="T36" fmla="*/ 23 w 74"/>
                <a:gd name="T37" fmla="*/ 0 h 122"/>
                <a:gd name="T38" fmla="*/ 0 w 74"/>
                <a:gd name="T39" fmla="*/ 14 h 122"/>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74" h="122">
                  <a:moveTo>
                    <a:pt x="0" y="14"/>
                  </a:moveTo>
                  <a:lnTo>
                    <a:pt x="0" y="19"/>
                  </a:lnTo>
                  <a:lnTo>
                    <a:pt x="3" y="31"/>
                  </a:lnTo>
                  <a:lnTo>
                    <a:pt x="9" y="47"/>
                  </a:lnTo>
                  <a:lnTo>
                    <a:pt x="14" y="66"/>
                  </a:lnTo>
                  <a:lnTo>
                    <a:pt x="21" y="85"/>
                  </a:lnTo>
                  <a:lnTo>
                    <a:pt x="29" y="103"/>
                  </a:lnTo>
                  <a:lnTo>
                    <a:pt x="38" y="116"/>
                  </a:lnTo>
                  <a:lnTo>
                    <a:pt x="47" y="122"/>
                  </a:lnTo>
                  <a:lnTo>
                    <a:pt x="54" y="122"/>
                  </a:lnTo>
                  <a:lnTo>
                    <a:pt x="61" y="121"/>
                  </a:lnTo>
                  <a:lnTo>
                    <a:pt x="65" y="117"/>
                  </a:lnTo>
                  <a:lnTo>
                    <a:pt x="69" y="112"/>
                  </a:lnTo>
                  <a:lnTo>
                    <a:pt x="71" y="107"/>
                  </a:lnTo>
                  <a:lnTo>
                    <a:pt x="73" y="103"/>
                  </a:lnTo>
                  <a:lnTo>
                    <a:pt x="74" y="100"/>
                  </a:lnTo>
                  <a:lnTo>
                    <a:pt x="74" y="98"/>
                  </a:lnTo>
                  <a:lnTo>
                    <a:pt x="42" y="38"/>
                  </a:lnTo>
                  <a:lnTo>
                    <a:pt x="23" y="0"/>
                  </a:lnTo>
                  <a:lnTo>
                    <a:pt x="0" y="14"/>
                  </a:lnTo>
                  <a:close/>
                </a:path>
              </a:pathLst>
            </a:custGeom>
            <a:solidFill>
              <a:srgbClr val="EF1F1D"/>
            </a:solidFill>
            <a:ln w="9525">
              <a:solidFill>
                <a:srgbClr val="EF1F1D"/>
              </a:solidFill>
              <a:round/>
              <a:headEnd/>
              <a:tailEnd/>
            </a:ln>
          </p:spPr>
          <p:txBody>
            <a:bodyPr/>
            <a:lstStyle/>
            <a:p>
              <a:endParaRPr lang="en-US"/>
            </a:p>
          </p:txBody>
        </p:sp>
        <p:sp>
          <p:nvSpPr>
            <p:cNvPr id="4113" name="Freeform 54"/>
            <p:cNvSpPr>
              <a:spLocks/>
            </p:cNvSpPr>
            <p:nvPr/>
          </p:nvSpPr>
          <p:spPr bwMode="auto">
            <a:xfrm>
              <a:off x="3171" y="3632"/>
              <a:ext cx="130" cy="88"/>
            </a:xfrm>
            <a:custGeom>
              <a:avLst/>
              <a:gdLst>
                <a:gd name="T0" fmla="*/ 0 w 130"/>
                <a:gd name="T1" fmla="*/ 38 h 88"/>
                <a:gd name="T2" fmla="*/ 1 w 130"/>
                <a:gd name="T3" fmla="*/ 38 h 88"/>
                <a:gd name="T4" fmla="*/ 4 w 130"/>
                <a:gd name="T5" fmla="*/ 41 h 88"/>
                <a:gd name="T6" fmla="*/ 10 w 130"/>
                <a:gd name="T7" fmla="*/ 44 h 88"/>
                <a:gd name="T8" fmla="*/ 16 w 130"/>
                <a:gd name="T9" fmla="*/ 47 h 88"/>
                <a:gd name="T10" fmla="*/ 25 w 130"/>
                <a:gd name="T11" fmla="*/ 52 h 88"/>
                <a:gd name="T12" fmla="*/ 33 w 130"/>
                <a:gd name="T13" fmla="*/ 58 h 88"/>
                <a:gd name="T14" fmla="*/ 43 w 130"/>
                <a:gd name="T15" fmla="*/ 63 h 88"/>
                <a:gd name="T16" fmla="*/ 54 w 130"/>
                <a:gd name="T17" fmla="*/ 68 h 88"/>
                <a:gd name="T18" fmla="*/ 64 w 130"/>
                <a:gd name="T19" fmla="*/ 73 h 88"/>
                <a:gd name="T20" fmla="*/ 75 w 130"/>
                <a:gd name="T21" fmla="*/ 78 h 88"/>
                <a:gd name="T22" fmla="*/ 85 w 130"/>
                <a:gd name="T23" fmla="*/ 82 h 88"/>
                <a:gd name="T24" fmla="*/ 95 w 130"/>
                <a:gd name="T25" fmla="*/ 85 h 88"/>
                <a:gd name="T26" fmla="*/ 104 w 130"/>
                <a:gd name="T27" fmla="*/ 87 h 88"/>
                <a:gd name="T28" fmla="*/ 111 w 130"/>
                <a:gd name="T29" fmla="*/ 88 h 88"/>
                <a:gd name="T30" fmla="*/ 117 w 130"/>
                <a:gd name="T31" fmla="*/ 87 h 88"/>
                <a:gd name="T32" fmla="*/ 122 w 130"/>
                <a:gd name="T33" fmla="*/ 85 h 88"/>
                <a:gd name="T34" fmla="*/ 130 w 130"/>
                <a:gd name="T35" fmla="*/ 70 h 88"/>
                <a:gd name="T36" fmla="*/ 128 w 130"/>
                <a:gd name="T37" fmla="*/ 56 h 88"/>
                <a:gd name="T38" fmla="*/ 125 w 130"/>
                <a:gd name="T39" fmla="*/ 46 h 88"/>
                <a:gd name="T40" fmla="*/ 122 w 130"/>
                <a:gd name="T41" fmla="*/ 42 h 88"/>
                <a:gd name="T42" fmla="*/ 70 w 130"/>
                <a:gd name="T43" fmla="*/ 19 h 88"/>
                <a:gd name="T44" fmla="*/ 14 w 130"/>
                <a:gd name="T45" fmla="*/ 0 h 88"/>
                <a:gd name="T46" fmla="*/ 0 w 130"/>
                <a:gd name="T47" fmla="*/ 38 h 88"/>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Lst>
              <a:ahLst/>
              <a:cxnLst>
                <a:cxn ang="T48">
                  <a:pos x="T0" y="T1"/>
                </a:cxn>
                <a:cxn ang="T49">
                  <a:pos x="T2" y="T3"/>
                </a:cxn>
                <a:cxn ang="T50">
                  <a:pos x="T4" y="T5"/>
                </a:cxn>
                <a:cxn ang="T51">
                  <a:pos x="T6" y="T7"/>
                </a:cxn>
                <a:cxn ang="T52">
                  <a:pos x="T8" y="T9"/>
                </a:cxn>
                <a:cxn ang="T53">
                  <a:pos x="T10" y="T11"/>
                </a:cxn>
                <a:cxn ang="T54">
                  <a:pos x="T12" y="T13"/>
                </a:cxn>
                <a:cxn ang="T55">
                  <a:pos x="T14" y="T15"/>
                </a:cxn>
                <a:cxn ang="T56">
                  <a:pos x="T16" y="T17"/>
                </a:cxn>
                <a:cxn ang="T57">
                  <a:pos x="T18" y="T19"/>
                </a:cxn>
                <a:cxn ang="T58">
                  <a:pos x="T20" y="T21"/>
                </a:cxn>
                <a:cxn ang="T59">
                  <a:pos x="T22" y="T23"/>
                </a:cxn>
                <a:cxn ang="T60">
                  <a:pos x="T24" y="T25"/>
                </a:cxn>
                <a:cxn ang="T61">
                  <a:pos x="T26" y="T27"/>
                </a:cxn>
                <a:cxn ang="T62">
                  <a:pos x="T28" y="T29"/>
                </a:cxn>
                <a:cxn ang="T63">
                  <a:pos x="T30" y="T31"/>
                </a:cxn>
                <a:cxn ang="T64">
                  <a:pos x="T32" y="T33"/>
                </a:cxn>
                <a:cxn ang="T65">
                  <a:pos x="T34" y="T35"/>
                </a:cxn>
                <a:cxn ang="T66">
                  <a:pos x="T36" y="T37"/>
                </a:cxn>
                <a:cxn ang="T67">
                  <a:pos x="T38" y="T39"/>
                </a:cxn>
                <a:cxn ang="T68">
                  <a:pos x="T40" y="T41"/>
                </a:cxn>
                <a:cxn ang="T69">
                  <a:pos x="T42" y="T43"/>
                </a:cxn>
                <a:cxn ang="T70">
                  <a:pos x="T44" y="T45"/>
                </a:cxn>
                <a:cxn ang="T71">
                  <a:pos x="T46" y="T47"/>
                </a:cxn>
              </a:cxnLst>
              <a:rect l="0" t="0" r="r" b="b"/>
              <a:pathLst>
                <a:path w="130" h="88">
                  <a:moveTo>
                    <a:pt x="0" y="38"/>
                  </a:moveTo>
                  <a:lnTo>
                    <a:pt x="1" y="38"/>
                  </a:lnTo>
                  <a:lnTo>
                    <a:pt x="4" y="41"/>
                  </a:lnTo>
                  <a:lnTo>
                    <a:pt x="10" y="44"/>
                  </a:lnTo>
                  <a:lnTo>
                    <a:pt x="16" y="47"/>
                  </a:lnTo>
                  <a:lnTo>
                    <a:pt x="25" y="52"/>
                  </a:lnTo>
                  <a:lnTo>
                    <a:pt x="33" y="58"/>
                  </a:lnTo>
                  <a:lnTo>
                    <a:pt x="43" y="63"/>
                  </a:lnTo>
                  <a:lnTo>
                    <a:pt x="54" y="68"/>
                  </a:lnTo>
                  <a:lnTo>
                    <a:pt x="64" y="73"/>
                  </a:lnTo>
                  <a:lnTo>
                    <a:pt x="75" y="78"/>
                  </a:lnTo>
                  <a:lnTo>
                    <a:pt x="85" y="82"/>
                  </a:lnTo>
                  <a:lnTo>
                    <a:pt x="95" y="85"/>
                  </a:lnTo>
                  <a:lnTo>
                    <a:pt x="104" y="87"/>
                  </a:lnTo>
                  <a:lnTo>
                    <a:pt x="111" y="88"/>
                  </a:lnTo>
                  <a:lnTo>
                    <a:pt x="117" y="87"/>
                  </a:lnTo>
                  <a:lnTo>
                    <a:pt x="122" y="85"/>
                  </a:lnTo>
                  <a:lnTo>
                    <a:pt x="130" y="70"/>
                  </a:lnTo>
                  <a:lnTo>
                    <a:pt x="128" y="56"/>
                  </a:lnTo>
                  <a:lnTo>
                    <a:pt x="125" y="46"/>
                  </a:lnTo>
                  <a:lnTo>
                    <a:pt x="122" y="42"/>
                  </a:lnTo>
                  <a:lnTo>
                    <a:pt x="70" y="19"/>
                  </a:lnTo>
                  <a:lnTo>
                    <a:pt x="14" y="0"/>
                  </a:lnTo>
                  <a:lnTo>
                    <a:pt x="0" y="38"/>
                  </a:lnTo>
                  <a:close/>
                </a:path>
              </a:pathLst>
            </a:custGeom>
            <a:solidFill>
              <a:srgbClr val="EF1F1D"/>
            </a:solidFill>
            <a:ln w="9525">
              <a:solidFill>
                <a:srgbClr val="EF1F1D"/>
              </a:solidFill>
              <a:round/>
              <a:headEnd/>
              <a:tailEnd/>
            </a:ln>
          </p:spPr>
          <p:txBody>
            <a:bodyPr/>
            <a:lstStyle/>
            <a:p>
              <a:endParaRPr lang="en-US"/>
            </a:p>
          </p:txBody>
        </p:sp>
      </p:grpSp>
    </p:spTree>
    <p:extLst>
      <p:ext uri="{BB962C8B-B14F-4D97-AF65-F5344CB8AC3E}">
        <p14:creationId xmlns:p14="http://schemas.microsoft.com/office/powerpoint/2010/main" xmlns="" val="1225219541"/>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Date Placeholder 4"/>
          <p:cNvSpPr>
            <a:spLocks noGrp="1"/>
          </p:cNvSpPr>
          <p:nvPr>
            <p:ph type="dt" sz="quarter" idx="10"/>
          </p:nvPr>
        </p:nvSpPr>
        <p:spPr>
          <a:xfrm>
            <a:off x="6844348" y="6254750"/>
            <a:ext cx="2133600" cy="365125"/>
          </a:xfrm>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a:t>01 May 2002</a:t>
            </a:r>
          </a:p>
        </p:txBody>
      </p:sp>
      <p:sp>
        <p:nvSpPr>
          <p:cNvPr id="5123" name="Footer Placeholder 5"/>
          <p:cNvSpPr>
            <a:spLocks noGrp="1"/>
          </p:cNvSpPr>
          <p:nvPr>
            <p:ph type="ftr" sz="quarter" idx="11"/>
          </p:nvPr>
        </p:nvSpPr>
        <p:spPr>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a:t>©Institute of Cultural Affairs</a:t>
            </a:r>
          </a:p>
        </p:txBody>
      </p:sp>
      <p:sp>
        <p:nvSpPr>
          <p:cNvPr id="5124" name="Rectangle 2"/>
          <p:cNvSpPr>
            <a:spLocks noGrp="1" noChangeArrowheads="1"/>
          </p:cNvSpPr>
          <p:nvPr>
            <p:ph type="title"/>
          </p:nvPr>
        </p:nvSpPr>
        <p:spPr>
          <a:xfrm>
            <a:off x="533400" y="609600"/>
            <a:ext cx="8153400" cy="1143000"/>
          </a:xfrm>
        </p:spPr>
        <p:txBody>
          <a:bodyPr/>
          <a:lstStyle/>
          <a:p>
            <a:pPr eaLnBrk="1" hangingPunct="1"/>
            <a:r>
              <a:rPr lang="en-US" smtClean="0"/>
              <a:t>The </a:t>
            </a:r>
            <a:r>
              <a:rPr lang="en-US" sz="6600" b="1" smtClean="0">
                <a:solidFill>
                  <a:srgbClr val="EF1F1D"/>
                </a:solidFill>
              </a:rPr>
              <a:t>I</a:t>
            </a:r>
            <a:r>
              <a:rPr lang="en-US" smtClean="0"/>
              <a:t>nterpretive Level of Thinking</a:t>
            </a:r>
          </a:p>
        </p:txBody>
      </p:sp>
      <p:sp>
        <p:nvSpPr>
          <p:cNvPr id="5125" name="Rectangle 3"/>
          <p:cNvSpPr>
            <a:spLocks noGrp="1" noChangeArrowheads="1"/>
          </p:cNvSpPr>
          <p:nvPr>
            <p:ph type="body" sz="half" idx="2"/>
          </p:nvPr>
        </p:nvSpPr>
        <p:spPr/>
        <p:txBody>
          <a:bodyPr/>
          <a:lstStyle/>
          <a:p>
            <a:pPr eaLnBrk="1" hangingPunct="1"/>
            <a:r>
              <a:rPr lang="en-US" sz="2800" smtClean="0"/>
              <a:t>Implications</a:t>
            </a:r>
          </a:p>
          <a:p>
            <a:pPr eaLnBrk="1" hangingPunct="1"/>
            <a:r>
              <a:rPr lang="en-US" sz="2800" smtClean="0"/>
              <a:t>Meaning</a:t>
            </a:r>
          </a:p>
          <a:p>
            <a:pPr eaLnBrk="1" hangingPunct="1"/>
            <a:r>
              <a:rPr lang="en-US" sz="2800" smtClean="0"/>
              <a:t>Significance</a:t>
            </a:r>
          </a:p>
          <a:p>
            <a:pPr eaLnBrk="1" hangingPunct="1"/>
            <a:r>
              <a:rPr lang="en-US" sz="2800" smtClean="0"/>
              <a:t>Value</a:t>
            </a:r>
          </a:p>
          <a:p>
            <a:pPr eaLnBrk="1" hangingPunct="1"/>
            <a:r>
              <a:rPr lang="en-US" sz="2800" smtClean="0"/>
              <a:t>Story</a:t>
            </a:r>
          </a:p>
          <a:p>
            <a:pPr eaLnBrk="1" hangingPunct="1"/>
            <a:r>
              <a:rPr lang="en-US" sz="2800" smtClean="0"/>
              <a:t>“Why?”</a:t>
            </a:r>
          </a:p>
        </p:txBody>
      </p:sp>
      <p:grpSp>
        <p:nvGrpSpPr>
          <p:cNvPr id="5126" name="Group 39"/>
          <p:cNvGrpSpPr>
            <a:grpSpLocks/>
          </p:cNvGrpSpPr>
          <p:nvPr/>
        </p:nvGrpSpPr>
        <p:grpSpPr bwMode="auto">
          <a:xfrm>
            <a:off x="1371600" y="1752600"/>
            <a:ext cx="1989138" cy="992188"/>
            <a:chOff x="864" y="1104"/>
            <a:chExt cx="1253" cy="625"/>
          </a:xfrm>
        </p:grpSpPr>
        <p:sp>
          <p:nvSpPr>
            <p:cNvPr id="5140" name="Freeform 19"/>
            <p:cNvSpPr>
              <a:spLocks/>
            </p:cNvSpPr>
            <p:nvPr/>
          </p:nvSpPr>
          <p:spPr bwMode="auto">
            <a:xfrm>
              <a:off x="1160" y="1155"/>
              <a:ext cx="190" cy="216"/>
            </a:xfrm>
            <a:custGeom>
              <a:avLst/>
              <a:gdLst>
                <a:gd name="T0" fmla="*/ 156 w 144"/>
                <a:gd name="T1" fmla="*/ 212 h 177"/>
                <a:gd name="T2" fmla="*/ 3 w 144"/>
                <a:gd name="T3" fmla="*/ 45 h 177"/>
                <a:gd name="T4" fmla="*/ 0 w 144"/>
                <a:gd name="T5" fmla="*/ 16 h 177"/>
                <a:gd name="T6" fmla="*/ 22 w 144"/>
                <a:gd name="T7" fmla="*/ 0 h 177"/>
                <a:gd name="T8" fmla="*/ 54 w 144"/>
                <a:gd name="T9" fmla="*/ 0 h 177"/>
                <a:gd name="T10" fmla="*/ 190 w 144"/>
                <a:gd name="T11" fmla="*/ 194 h 177"/>
                <a:gd name="T12" fmla="*/ 181 w 144"/>
                <a:gd name="T13" fmla="*/ 216 h 177"/>
                <a:gd name="T14" fmla="*/ 156 w 144"/>
                <a:gd name="T15" fmla="*/ 212 h 177"/>
                <a:gd name="T16" fmla="*/ 0 60000 65536"/>
                <a:gd name="T17" fmla="*/ 0 60000 65536"/>
                <a:gd name="T18" fmla="*/ 0 60000 65536"/>
                <a:gd name="T19" fmla="*/ 0 60000 65536"/>
                <a:gd name="T20" fmla="*/ 0 60000 65536"/>
                <a:gd name="T21" fmla="*/ 0 60000 65536"/>
                <a:gd name="T22" fmla="*/ 0 60000 65536"/>
                <a:gd name="T23" fmla="*/ 0 60000 65536"/>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0" t="0" r="r" b="b"/>
              <a:pathLst>
                <a:path w="144" h="177">
                  <a:moveTo>
                    <a:pt x="118" y="174"/>
                  </a:moveTo>
                  <a:lnTo>
                    <a:pt x="2" y="37"/>
                  </a:lnTo>
                  <a:lnTo>
                    <a:pt x="0" y="13"/>
                  </a:lnTo>
                  <a:lnTo>
                    <a:pt x="17" y="0"/>
                  </a:lnTo>
                  <a:lnTo>
                    <a:pt x="41" y="0"/>
                  </a:lnTo>
                  <a:lnTo>
                    <a:pt x="144" y="159"/>
                  </a:lnTo>
                  <a:lnTo>
                    <a:pt x="137" y="177"/>
                  </a:lnTo>
                  <a:lnTo>
                    <a:pt x="118" y="174"/>
                  </a:lnTo>
                  <a:close/>
                </a:path>
              </a:pathLst>
            </a:custGeom>
            <a:solidFill>
              <a:srgbClr val="EF1F1D"/>
            </a:solidFill>
            <a:ln w="9525">
              <a:solidFill>
                <a:srgbClr val="EF1F1D"/>
              </a:solidFill>
              <a:round/>
              <a:headEnd/>
              <a:tailEnd/>
            </a:ln>
          </p:spPr>
          <p:txBody>
            <a:bodyPr/>
            <a:lstStyle/>
            <a:p>
              <a:endParaRPr lang="en-US"/>
            </a:p>
          </p:txBody>
        </p:sp>
        <p:sp>
          <p:nvSpPr>
            <p:cNvPr id="5141" name="Freeform 20"/>
            <p:cNvSpPr>
              <a:spLocks/>
            </p:cNvSpPr>
            <p:nvPr/>
          </p:nvSpPr>
          <p:spPr bwMode="auto">
            <a:xfrm>
              <a:off x="892" y="1376"/>
              <a:ext cx="277" cy="104"/>
            </a:xfrm>
            <a:custGeom>
              <a:avLst/>
              <a:gdLst>
                <a:gd name="T0" fmla="*/ 255 w 210"/>
                <a:gd name="T1" fmla="*/ 104 h 85"/>
                <a:gd name="T2" fmla="*/ 24 w 210"/>
                <a:gd name="T3" fmla="*/ 65 h 85"/>
                <a:gd name="T4" fmla="*/ 0 w 210"/>
                <a:gd name="T5" fmla="*/ 43 h 85"/>
                <a:gd name="T6" fmla="*/ 7 w 210"/>
                <a:gd name="T7" fmla="*/ 17 h 85"/>
                <a:gd name="T8" fmla="*/ 30 w 210"/>
                <a:gd name="T9" fmla="*/ 0 h 85"/>
                <a:gd name="T10" fmla="*/ 268 w 210"/>
                <a:gd name="T11" fmla="*/ 72 h 85"/>
                <a:gd name="T12" fmla="*/ 277 w 210"/>
                <a:gd name="T13" fmla="*/ 93 h 85"/>
                <a:gd name="T14" fmla="*/ 255 w 210"/>
                <a:gd name="T15" fmla="*/ 104 h 85"/>
                <a:gd name="T16" fmla="*/ 0 60000 65536"/>
                <a:gd name="T17" fmla="*/ 0 60000 65536"/>
                <a:gd name="T18" fmla="*/ 0 60000 65536"/>
                <a:gd name="T19" fmla="*/ 0 60000 65536"/>
                <a:gd name="T20" fmla="*/ 0 60000 65536"/>
                <a:gd name="T21" fmla="*/ 0 60000 65536"/>
                <a:gd name="T22" fmla="*/ 0 60000 65536"/>
                <a:gd name="T23" fmla="*/ 0 60000 65536"/>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0" t="0" r="r" b="b"/>
              <a:pathLst>
                <a:path w="210" h="85">
                  <a:moveTo>
                    <a:pt x="193" y="85"/>
                  </a:moveTo>
                  <a:lnTo>
                    <a:pt x="18" y="53"/>
                  </a:lnTo>
                  <a:lnTo>
                    <a:pt x="0" y="35"/>
                  </a:lnTo>
                  <a:lnTo>
                    <a:pt x="5" y="14"/>
                  </a:lnTo>
                  <a:lnTo>
                    <a:pt x="23" y="0"/>
                  </a:lnTo>
                  <a:lnTo>
                    <a:pt x="203" y="59"/>
                  </a:lnTo>
                  <a:lnTo>
                    <a:pt x="210" y="76"/>
                  </a:lnTo>
                  <a:lnTo>
                    <a:pt x="193" y="85"/>
                  </a:lnTo>
                  <a:close/>
                </a:path>
              </a:pathLst>
            </a:custGeom>
            <a:solidFill>
              <a:srgbClr val="EF1F1D"/>
            </a:solidFill>
            <a:ln w="9525">
              <a:solidFill>
                <a:srgbClr val="EF1F1D"/>
              </a:solidFill>
              <a:round/>
              <a:headEnd/>
              <a:tailEnd/>
            </a:ln>
          </p:spPr>
          <p:txBody>
            <a:bodyPr/>
            <a:lstStyle/>
            <a:p>
              <a:endParaRPr lang="en-US"/>
            </a:p>
          </p:txBody>
        </p:sp>
        <p:sp>
          <p:nvSpPr>
            <p:cNvPr id="5142" name="Freeform 22"/>
            <p:cNvSpPr>
              <a:spLocks/>
            </p:cNvSpPr>
            <p:nvPr/>
          </p:nvSpPr>
          <p:spPr bwMode="auto">
            <a:xfrm>
              <a:off x="1838" y="1548"/>
              <a:ext cx="279" cy="92"/>
            </a:xfrm>
            <a:custGeom>
              <a:avLst/>
              <a:gdLst>
                <a:gd name="T0" fmla="*/ 16 w 211"/>
                <a:gd name="T1" fmla="*/ 58 h 75"/>
                <a:gd name="T2" fmla="*/ 242 w 211"/>
                <a:gd name="T3" fmla="*/ 0 h 75"/>
                <a:gd name="T4" fmla="*/ 272 w 211"/>
                <a:gd name="T5" fmla="*/ 11 h 75"/>
                <a:gd name="T6" fmla="*/ 279 w 211"/>
                <a:gd name="T7" fmla="*/ 36 h 75"/>
                <a:gd name="T8" fmla="*/ 264 w 211"/>
                <a:gd name="T9" fmla="*/ 61 h 75"/>
                <a:gd name="T10" fmla="*/ 19 w 211"/>
                <a:gd name="T11" fmla="*/ 92 h 75"/>
                <a:gd name="T12" fmla="*/ 0 w 211"/>
                <a:gd name="T13" fmla="*/ 77 h 75"/>
                <a:gd name="T14" fmla="*/ 16 w 211"/>
                <a:gd name="T15" fmla="*/ 58 h 75"/>
                <a:gd name="T16" fmla="*/ 0 60000 65536"/>
                <a:gd name="T17" fmla="*/ 0 60000 65536"/>
                <a:gd name="T18" fmla="*/ 0 60000 65536"/>
                <a:gd name="T19" fmla="*/ 0 60000 65536"/>
                <a:gd name="T20" fmla="*/ 0 60000 65536"/>
                <a:gd name="T21" fmla="*/ 0 60000 65536"/>
                <a:gd name="T22" fmla="*/ 0 60000 65536"/>
                <a:gd name="T23" fmla="*/ 0 60000 65536"/>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0" t="0" r="r" b="b"/>
              <a:pathLst>
                <a:path w="211" h="75">
                  <a:moveTo>
                    <a:pt x="12" y="47"/>
                  </a:moveTo>
                  <a:lnTo>
                    <a:pt x="183" y="0"/>
                  </a:lnTo>
                  <a:lnTo>
                    <a:pt x="206" y="9"/>
                  </a:lnTo>
                  <a:lnTo>
                    <a:pt x="211" y="29"/>
                  </a:lnTo>
                  <a:lnTo>
                    <a:pt x="200" y="50"/>
                  </a:lnTo>
                  <a:lnTo>
                    <a:pt x="14" y="75"/>
                  </a:lnTo>
                  <a:lnTo>
                    <a:pt x="0" y="63"/>
                  </a:lnTo>
                  <a:lnTo>
                    <a:pt x="12" y="47"/>
                  </a:lnTo>
                  <a:close/>
                </a:path>
              </a:pathLst>
            </a:custGeom>
            <a:solidFill>
              <a:srgbClr val="EF1F1D"/>
            </a:solidFill>
            <a:ln w="9525">
              <a:solidFill>
                <a:srgbClr val="EF1F1D"/>
              </a:solidFill>
              <a:round/>
              <a:headEnd/>
              <a:tailEnd/>
            </a:ln>
          </p:spPr>
          <p:txBody>
            <a:bodyPr/>
            <a:lstStyle/>
            <a:p>
              <a:endParaRPr lang="en-US"/>
            </a:p>
          </p:txBody>
        </p:sp>
        <p:sp>
          <p:nvSpPr>
            <p:cNvPr id="5143" name="Freeform 23"/>
            <p:cNvSpPr>
              <a:spLocks/>
            </p:cNvSpPr>
            <p:nvPr/>
          </p:nvSpPr>
          <p:spPr bwMode="auto">
            <a:xfrm>
              <a:off x="864" y="1640"/>
              <a:ext cx="281" cy="89"/>
            </a:xfrm>
            <a:custGeom>
              <a:avLst/>
              <a:gdLst>
                <a:gd name="T0" fmla="*/ 264 w 213"/>
                <a:gd name="T1" fmla="*/ 34 h 73"/>
                <a:gd name="T2" fmla="*/ 37 w 213"/>
                <a:gd name="T3" fmla="*/ 89 h 73"/>
                <a:gd name="T4" fmla="*/ 7 w 213"/>
                <a:gd name="T5" fmla="*/ 79 h 73"/>
                <a:gd name="T6" fmla="*/ 0 w 213"/>
                <a:gd name="T7" fmla="*/ 54 h 73"/>
                <a:gd name="T8" fmla="*/ 15 w 213"/>
                <a:gd name="T9" fmla="*/ 28 h 73"/>
                <a:gd name="T10" fmla="*/ 263 w 213"/>
                <a:gd name="T11" fmla="*/ 0 h 73"/>
                <a:gd name="T12" fmla="*/ 281 w 213"/>
                <a:gd name="T13" fmla="*/ 16 h 73"/>
                <a:gd name="T14" fmla="*/ 264 w 213"/>
                <a:gd name="T15" fmla="*/ 34 h 73"/>
                <a:gd name="T16" fmla="*/ 0 60000 65536"/>
                <a:gd name="T17" fmla="*/ 0 60000 65536"/>
                <a:gd name="T18" fmla="*/ 0 60000 65536"/>
                <a:gd name="T19" fmla="*/ 0 60000 65536"/>
                <a:gd name="T20" fmla="*/ 0 60000 65536"/>
                <a:gd name="T21" fmla="*/ 0 60000 65536"/>
                <a:gd name="T22" fmla="*/ 0 60000 65536"/>
                <a:gd name="T23" fmla="*/ 0 60000 65536"/>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0" t="0" r="r" b="b"/>
              <a:pathLst>
                <a:path w="213" h="73">
                  <a:moveTo>
                    <a:pt x="200" y="28"/>
                  </a:moveTo>
                  <a:lnTo>
                    <a:pt x="28" y="73"/>
                  </a:lnTo>
                  <a:lnTo>
                    <a:pt x="5" y="65"/>
                  </a:lnTo>
                  <a:lnTo>
                    <a:pt x="0" y="44"/>
                  </a:lnTo>
                  <a:lnTo>
                    <a:pt x="11" y="23"/>
                  </a:lnTo>
                  <a:lnTo>
                    <a:pt x="199" y="0"/>
                  </a:lnTo>
                  <a:lnTo>
                    <a:pt x="213" y="13"/>
                  </a:lnTo>
                  <a:lnTo>
                    <a:pt x="200" y="28"/>
                  </a:lnTo>
                  <a:close/>
                </a:path>
              </a:pathLst>
            </a:custGeom>
            <a:solidFill>
              <a:srgbClr val="EF1F1D"/>
            </a:solidFill>
            <a:ln w="9525">
              <a:solidFill>
                <a:srgbClr val="EF1F1D"/>
              </a:solidFill>
              <a:round/>
              <a:headEnd/>
              <a:tailEnd/>
            </a:ln>
          </p:spPr>
          <p:txBody>
            <a:bodyPr/>
            <a:lstStyle/>
            <a:p>
              <a:endParaRPr lang="en-US"/>
            </a:p>
          </p:txBody>
        </p:sp>
        <p:sp>
          <p:nvSpPr>
            <p:cNvPr id="5144" name="Freeform 24"/>
            <p:cNvSpPr>
              <a:spLocks/>
            </p:cNvSpPr>
            <p:nvPr/>
          </p:nvSpPr>
          <p:spPr bwMode="auto">
            <a:xfrm>
              <a:off x="1509" y="1104"/>
              <a:ext cx="76" cy="261"/>
            </a:xfrm>
            <a:custGeom>
              <a:avLst/>
              <a:gdLst>
                <a:gd name="T0" fmla="*/ 0 w 58"/>
                <a:gd name="T1" fmla="*/ 241 h 214"/>
                <a:gd name="T2" fmla="*/ 7 w 58"/>
                <a:gd name="T3" fmla="*/ 24 h 214"/>
                <a:gd name="T4" fmla="*/ 25 w 58"/>
                <a:gd name="T5" fmla="*/ 0 h 214"/>
                <a:gd name="T6" fmla="*/ 54 w 58"/>
                <a:gd name="T7" fmla="*/ 1 h 214"/>
                <a:gd name="T8" fmla="*/ 76 w 58"/>
                <a:gd name="T9" fmla="*/ 21 h 214"/>
                <a:gd name="T10" fmla="*/ 35 w 58"/>
                <a:gd name="T11" fmla="*/ 249 h 214"/>
                <a:gd name="T12" fmla="*/ 14 w 58"/>
                <a:gd name="T13" fmla="*/ 261 h 214"/>
                <a:gd name="T14" fmla="*/ 0 w 58"/>
                <a:gd name="T15" fmla="*/ 241 h 214"/>
                <a:gd name="T16" fmla="*/ 0 60000 65536"/>
                <a:gd name="T17" fmla="*/ 0 60000 65536"/>
                <a:gd name="T18" fmla="*/ 0 60000 65536"/>
                <a:gd name="T19" fmla="*/ 0 60000 65536"/>
                <a:gd name="T20" fmla="*/ 0 60000 65536"/>
                <a:gd name="T21" fmla="*/ 0 60000 65536"/>
                <a:gd name="T22" fmla="*/ 0 60000 65536"/>
                <a:gd name="T23" fmla="*/ 0 60000 65536"/>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0" t="0" r="r" b="b"/>
              <a:pathLst>
                <a:path w="58" h="214">
                  <a:moveTo>
                    <a:pt x="0" y="198"/>
                  </a:moveTo>
                  <a:lnTo>
                    <a:pt x="5" y="20"/>
                  </a:lnTo>
                  <a:lnTo>
                    <a:pt x="19" y="0"/>
                  </a:lnTo>
                  <a:lnTo>
                    <a:pt x="41" y="1"/>
                  </a:lnTo>
                  <a:lnTo>
                    <a:pt x="58" y="17"/>
                  </a:lnTo>
                  <a:lnTo>
                    <a:pt x="27" y="204"/>
                  </a:lnTo>
                  <a:lnTo>
                    <a:pt x="11" y="214"/>
                  </a:lnTo>
                  <a:lnTo>
                    <a:pt x="0" y="198"/>
                  </a:lnTo>
                  <a:close/>
                </a:path>
              </a:pathLst>
            </a:custGeom>
            <a:solidFill>
              <a:srgbClr val="EF1F1D"/>
            </a:solidFill>
            <a:ln w="9525">
              <a:solidFill>
                <a:srgbClr val="EF1F1D"/>
              </a:solidFill>
              <a:round/>
              <a:headEnd/>
              <a:tailEnd/>
            </a:ln>
          </p:spPr>
          <p:txBody>
            <a:bodyPr/>
            <a:lstStyle/>
            <a:p>
              <a:endParaRPr lang="en-US"/>
            </a:p>
          </p:txBody>
        </p:sp>
      </p:grpSp>
      <p:grpSp>
        <p:nvGrpSpPr>
          <p:cNvPr id="5127" name="Group 38"/>
          <p:cNvGrpSpPr>
            <a:grpSpLocks/>
          </p:cNvGrpSpPr>
          <p:nvPr/>
        </p:nvGrpSpPr>
        <p:grpSpPr bwMode="auto">
          <a:xfrm>
            <a:off x="1603375" y="2314575"/>
            <a:ext cx="1993900" cy="3967163"/>
            <a:chOff x="1010" y="1458"/>
            <a:chExt cx="1256" cy="2499"/>
          </a:xfrm>
        </p:grpSpPr>
        <p:sp>
          <p:nvSpPr>
            <p:cNvPr id="5134" name="Freeform 29"/>
            <p:cNvSpPr>
              <a:spLocks/>
            </p:cNvSpPr>
            <p:nvPr/>
          </p:nvSpPr>
          <p:spPr bwMode="auto">
            <a:xfrm>
              <a:off x="1410" y="1598"/>
              <a:ext cx="492" cy="545"/>
            </a:xfrm>
            <a:custGeom>
              <a:avLst/>
              <a:gdLst>
                <a:gd name="T0" fmla="*/ 257 w 492"/>
                <a:gd name="T1" fmla="*/ 126 h 545"/>
                <a:gd name="T2" fmla="*/ 213 w 492"/>
                <a:gd name="T3" fmla="*/ 70 h 545"/>
                <a:gd name="T4" fmla="*/ 153 w 492"/>
                <a:gd name="T5" fmla="*/ 28 h 545"/>
                <a:gd name="T6" fmla="*/ 99 w 492"/>
                <a:gd name="T7" fmla="*/ 0 h 545"/>
                <a:gd name="T8" fmla="*/ 56 w 492"/>
                <a:gd name="T9" fmla="*/ 7 h 545"/>
                <a:gd name="T10" fmla="*/ 25 w 492"/>
                <a:gd name="T11" fmla="*/ 39 h 545"/>
                <a:gd name="T12" fmla="*/ 0 w 492"/>
                <a:gd name="T13" fmla="*/ 133 h 545"/>
                <a:gd name="T14" fmla="*/ 10 w 492"/>
                <a:gd name="T15" fmla="*/ 242 h 545"/>
                <a:gd name="T16" fmla="*/ 36 w 492"/>
                <a:gd name="T17" fmla="*/ 346 h 545"/>
                <a:gd name="T18" fmla="*/ 64 w 492"/>
                <a:gd name="T19" fmla="*/ 427 h 545"/>
                <a:gd name="T20" fmla="*/ 118 w 492"/>
                <a:gd name="T21" fmla="*/ 511 h 545"/>
                <a:gd name="T22" fmla="*/ 164 w 492"/>
                <a:gd name="T23" fmla="*/ 545 h 545"/>
                <a:gd name="T24" fmla="*/ 227 w 492"/>
                <a:gd name="T25" fmla="*/ 545 h 545"/>
                <a:gd name="T26" fmla="*/ 292 w 492"/>
                <a:gd name="T27" fmla="*/ 522 h 545"/>
                <a:gd name="T28" fmla="*/ 324 w 492"/>
                <a:gd name="T29" fmla="*/ 461 h 545"/>
                <a:gd name="T30" fmla="*/ 342 w 492"/>
                <a:gd name="T31" fmla="*/ 385 h 545"/>
                <a:gd name="T32" fmla="*/ 335 w 492"/>
                <a:gd name="T33" fmla="*/ 290 h 545"/>
                <a:gd name="T34" fmla="*/ 485 w 492"/>
                <a:gd name="T35" fmla="*/ 301 h 545"/>
                <a:gd name="T36" fmla="*/ 492 w 492"/>
                <a:gd name="T37" fmla="*/ 259 h 545"/>
                <a:gd name="T38" fmla="*/ 321 w 492"/>
                <a:gd name="T39" fmla="*/ 242 h 545"/>
                <a:gd name="T40" fmla="*/ 278 w 492"/>
                <a:gd name="T41" fmla="*/ 144 h 545"/>
                <a:gd name="T42" fmla="*/ 257 w 492"/>
                <a:gd name="T43" fmla="*/ 126 h 545"/>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0" t="0" r="r" b="b"/>
              <a:pathLst>
                <a:path w="492" h="545">
                  <a:moveTo>
                    <a:pt x="257" y="126"/>
                  </a:moveTo>
                  <a:lnTo>
                    <a:pt x="213" y="70"/>
                  </a:lnTo>
                  <a:lnTo>
                    <a:pt x="153" y="28"/>
                  </a:lnTo>
                  <a:lnTo>
                    <a:pt x="99" y="0"/>
                  </a:lnTo>
                  <a:lnTo>
                    <a:pt x="56" y="7"/>
                  </a:lnTo>
                  <a:lnTo>
                    <a:pt x="25" y="39"/>
                  </a:lnTo>
                  <a:lnTo>
                    <a:pt x="0" y="133"/>
                  </a:lnTo>
                  <a:lnTo>
                    <a:pt x="10" y="242"/>
                  </a:lnTo>
                  <a:lnTo>
                    <a:pt x="36" y="346"/>
                  </a:lnTo>
                  <a:lnTo>
                    <a:pt x="64" y="427"/>
                  </a:lnTo>
                  <a:lnTo>
                    <a:pt x="118" y="511"/>
                  </a:lnTo>
                  <a:lnTo>
                    <a:pt x="164" y="545"/>
                  </a:lnTo>
                  <a:lnTo>
                    <a:pt x="227" y="545"/>
                  </a:lnTo>
                  <a:lnTo>
                    <a:pt x="292" y="522"/>
                  </a:lnTo>
                  <a:lnTo>
                    <a:pt x="324" y="461"/>
                  </a:lnTo>
                  <a:lnTo>
                    <a:pt x="342" y="385"/>
                  </a:lnTo>
                  <a:lnTo>
                    <a:pt x="335" y="290"/>
                  </a:lnTo>
                  <a:lnTo>
                    <a:pt x="485" y="301"/>
                  </a:lnTo>
                  <a:lnTo>
                    <a:pt x="492" y="259"/>
                  </a:lnTo>
                  <a:lnTo>
                    <a:pt x="321" y="242"/>
                  </a:lnTo>
                  <a:lnTo>
                    <a:pt x="278" y="144"/>
                  </a:lnTo>
                  <a:lnTo>
                    <a:pt x="257" y="126"/>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5135" name="Freeform 30"/>
            <p:cNvSpPr>
              <a:spLocks/>
            </p:cNvSpPr>
            <p:nvPr/>
          </p:nvSpPr>
          <p:spPr bwMode="auto">
            <a:xfrm>
              <a:off x="1010" y="1458"/>
              <a:ext cx="566" cy="875"/>
            </a:xfrm>
            <a:custGeom>
              <a:avLst/>
              <a:gdLst>
                <a:gd name="T0" fmla="*/ 330 w 566"/>
                <a:gd name="T1" fmla="*/ 20 h 875"/>
                <a:gd name="T2" fmla="*/ 402 w 566"/>
                <a:gd name="T3" fmla="*/ 0 h 875"/>
                <a:gd name="T4" fmla="*/ 459 w 566"/>
                <a:gd name="T5" fmla="*/ 3 h 875"/>
                <a:gd name="T6" fmla="*/ 502 w 566"/>
                <a:gd name="T7" fmla="*/ 34 h 875"/>
                <a:gd name="T8" fmla="*/ 531 w 566"/>
                <a:gd name="T9" fmla="*/ 84 h 875"/>
                <a:gd name="T10" fmla="*/ 520 w 566"/>
                <a:gd name="T11" fmla="*/ 135 h 875"/>
                <a:gd name="T12" fmla="*/ 480 w 566"/>
                <a:gd name="T13" fmla="*/ 135 h 875"/>
                <a:gd name="T14" fmla="*/ 491 w 566"/>
                <a:gd name="T15" fmla="*/ 94 h 875"/>
                <a:gd name="T16" fmla="*/ 459 w 566"/>
                <a:gd name="T17" fmla="*/ 56 h 875"/>
                <a:gd name="T18" fmla="*/ 427 w 566"/>
                <a:gd name="T19" fmla="*/ 42 h 875"/>
                <a:gd name="T20" fmla="*/ 374 w 566"/>
                <a:gd name="T21" fmla="*/ 56 h 875"/>
                <a:gd name="T22" fmla="*/ 395 w 566"/>
                <a:gd name="T23" fmla="*/ 98 h 875"/>
                <a:gd name="T24" fmla="*/ 402 w 566"/>
                <a:gd name="T25" fmla="*/ 135 h 875"/>
                <a:gd name="T26" fmla="*/ 395 w 566"/>
                <a:gd name="T27" fmla="*/ 168 h 875"/>
                <a:gd name="T28" fmla="*/ 341 w 566"/>
                <a:gd name="T29" fmla="*/ 182 h 875"/>
                <a:gd name="T30" fmla="*/ 284 w 566"/>
                <a:gd name="T31" fmla="*/ 171 h 875"/>
                <a:gd name="T32" fmla="*/ 273 w 566"/>
                <a:gd name="T33" fmla="*/ 146 h 875"/>
                <a:gd name="T34" fmla="*/ 213 w 566"/>
                <a:gd name="T35" fmla="*/ 213 h 875"/>
                <a:gd name="T36" fmla="*/ 178 w 566"/>
                <a:gd name="T37" fmla="*/ 286 h 875"/>
                <a:gd name="T38" fmla="*/ 128 w 566"/>
                <a:gd name="T39" fmla="*/ 381 h 875"/>
                <a:gd name="T40" fmla="*/ 96 w 566"/>
                <a:gd name="T41" fmla="*/ 465 h 875"/>
                <a:gd name="T42" fmla="*/ 82 w 566"/>
                <a:gd name="T43" fmla="*/ 546 h 875"/>
                <a:gd name="T44" fmla="*/ 93 w 566"/>
                <a:gd name="T45" fmla="*/ 588 h 875"/>
                <a:gd name="T46" fmla="*/ 150 w 566"/>
                <a:gd name="T47" fmla="*/ 640 h 875"/>
                <a:gd name="T48" fmla="*/ 267 w 566"/>
                <a:gd name="T49" fmla="*/ 685 h 875"/>
                <a:gd name="T50" fmla="*/ 330 w 566"/>
                <a:gd name="T51" fmla="*/ 706 h 875"/>
                <a:gd name="T52" fmla="*/ 395 w 566"/>
                <a:gd name="T53" fmla="*/ 717 h 875"/>
                <a:gd name="T54" fmla="*/ 491 w 566"/>
                <a:gd name="T55" fmla="*/ 755 h 875"/>
                <a:gd name="T56" fmla="*/ 562 w 566"/>
                <a:gd name="T57" fmla="*/ 780 h 875"/>
                <a:gd name="T58" fmla="*/ 566 w 566"/>
                <a:gd name="T59" fmla="*/ 829 h 875"/>
                <a:gd name="T60" fmla="*/ 531 w 566"/>
                <a:gd name="T61" fmla="*/ 864 h 875"/>
                <a:gd name="T62" fmla="*/ 488 w 566"/>
                <a:gd name="T63" fmla="*/ 875 h 875"/>
                <a:gd name="T64" fmla="*/ 423 w 566"/>
                <a:gd name="T65" fmla="*/ 843 h 875"/>
                <a:gd name="T66" fmla="*/ 273 w 566"/>
                <a:gd name="T67" fmla="*/ 766 h 875"/>
                <a:gd name="T68" fmla="*/ 150 w 566"/>
                <a:gd name="T69" fmla="*/ 713 h 875"/>
                <a:gd name="T70" fmla="*/ 64 w 566"/>
                <a:gd name="T71" fmla="*/ 654 h 875"/>
                <a:gd name="T72" fmla="*/ 7 w 566"/>
                <a:gd name="T73" fmla="*/ 601 h 875"/>
                <a:gd name="T74" fmla="*/ 0 w 566"/>
                <a:gd name="T75" fmla="*/ 538 h 875"/>
                <a:gd name="T76" fmla="*/ 31 w 566"/>
                <a:gd name="T77" fmla="*/ 454 h 875"/>
                <a:gd name="T78" fmla="*/ 96 w 566"/>
                <a:gd name="T79" fmla="*/ 328 h 875"/>
                <a:gd name="T80" fmla="*/ 156 w 566"/>
                <a:gd name="T81" fmla="*/ 224 h 875"/>
                <a:gd name="T82" fmla="*/ 231 w 566"/>
                <a:gd name="T83" fmla="*/ 115 h 875"/>
                <a:gd name="T84" fmla="*/ 289 w 566"/>
                <a:gd name="T85" fmla="*/ 52 h 875"/>
                <a:gd name="T86" fmla="*/ 360 w 566"/>
                <a:gd name="T87" fmla="*/ 20 h 875"/>
                <a:gd name="T88" fmla="*/ 330 w 566"/>
                <a:gd name="T89" fmla="*/ 20 h 875"/>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Lst>
              <a:ahLst/>
              <a:cxnLst>
                <a:cxn ang="T90">
                  <a:pos x="T0" y="T1"/>
                </a:cxn>
                <a:cxn ang="T91">
                  <a:pos x="T2" y="T3"/>
                </a:cxn>
                <a:cxn ang="T92">
                  <a:pos x="T4" y="T5"/>
                </a:cxn>
                <a:cxn ang="T93">
                  <a:pos x="T6" y="T7"/>
                </a:cxn>
                <a:cxn ang="T94">
                  <a:pos x="T8" y="T9"/>
                </a:cxn>
                <a:cxn ang="T95">
                  <a:pos x="T10" y="T11"/>
                </a:cxn>
                <a:cxn ang="T96">
                  <a:pos x="T12" y="T13"/>
                </a:cxn>
                <a:cxn ang="T97">
                  <a:pos x="T14" y="T15"/>
                </a:cxn>
                <a:cxn ang="T98">
                  <a:pos x="T16" y="T17"/>
                </a:cxn>
                <a:cxn ang="T99">
                  <a:pos x="T18" y="T19"/>
                </a:cxn>
                <a:cxn ang="T100">
                  <a:pos x="T20" y="T21"/>
                </a:cxn>
                <a:cxn ang="T101">
                  <a:pos x="T22" y="T23"/>
                </a:cxn>
                <a:cxn ang="T102">
                  <a:pos x="T24" y="T25"/>
                </a:cxn>
                <a:cxn ang="T103">
                  <a:pos x="T26" y="T27"/>
                </a:cxn>
                <a:cxn ang="T104">
                  <a:pos x="T28" y="T29"/>
                </a:cxn>
                <a:cxn ang="T105">
                  <a:pos x="T30" y="T31"/>
                </a:cxn>
                <a:cxn ang="T106">
                  <a:pos x="T32" y="T33"/>
                </a:cxn>
                <a:cxn ang="T107">
                  <a:pos x="T34" y="T35"/>
                </a:cxn>
                <a:cxn ang="T108">
                  <a:pos x="T36" y="T37"/>
                </a:cxn>
                <a:cxn ang="T109">
                  <a:pos x="T38" y="T39"/>
                </a:cxn>
                <a:cxn ang="T110">
                  <a:pos x="T40" y="T41"/>
                </a:cxn>
                <a:cxn ang="T111">
                  <a:pos x="T42" y="T43"/>
                </a:cxn>
                <a:cxn ang="T112">
                  <a:pos x="T44" y="T45"/>
                </a:cxn>
                <a:cxn ang="T113">
                  <a:pos x="T46" y="T47"/>
                </a:cxn>
                <a:cxn ang="T114">
                  <a:pos x="T48" y="T49"/>
                </a:cxn>
                <a:cxn ang="T115">
                  <a:pos x="T50" y="T51"/>
                </a:cxn>
                <a:cxn ang="T116">
                  <a:pos x="T52" y="T53"/>
                </a:cxn>
                <a:cxn ang="T117">
                  <a:pos x="T54" y="T55"/>
                </a:cxn>
                <a:cxn ang="T118">
                  <a:pos x="T56" y="T57"/>
                </a:cxn>
                <a:cxn ang="T119">
                  <a:pos x="T58" y="T59"/>
                </a:cxn>
                <a:cxn ang="T120">
                  <a:pos x="T60" y="T61"/>
                </a:cxn>
                <a:cxn ang="T121">
                  <a:pos x="T62" y="T63"/>
                </a:cxn>
                <a:cxn ang="T122">
                  <a:pos x="T64" y="T65"/>
                </a:cxn>
                <a:cxn ang="T123">
                  <a:pos x="T66" y="T67"/>
                </a:cxn>
                <a:cxn ang="T124">
                  <a:pos x="T68" y="T69"/>
                </a:cxn>
                <a:cxn ang="T125">
                  <a:pos x="T70" y="T71"/>
                </a:cxn>
                <a:cxn ang="T126">
                  <a:pos x="T72" y="T73"/>
                </a:cxn>
                <a:cxn ang="T127">
                  <a:pos x="T74" y="T75"/>
                </a:cxn>
                <a:cxn ang="T128">
                  <a:pos x="T76" y="T77"/>
                </a:cxn>
                <a:cxn ang="T129">
                  <a:pos x="T78" y="T79"/>
                </a:cxn>
                <a:cxn ang="T130">
                  <a:pos x="T80" y="T81"/>
                </a:cxn>
                <a:cxn ang="T131">
                  <a:pos x="T82" y="T83"/>
                </a:cxn>
                <a:cxn ang="T132">
                  <a:pos x="T84" y="T85"/>
                </a:cxn>
                <a:cxn ang="T133">
                  <a:pos x="T86" y="T87"/>
                </a:cxn>
                <a:cxn ang="T134">
                  <a:pos x="T88" y="T89"/>
                </a:cxn>
              </a:cxnLst>
              <a:rect l="0" t="0" r="r" b="b"/>
              <a:pathLst>
                <a:path w="566" h="875">
                  <a:moveTo>
                    <a:pt x="330" y="20"/>
                  </a:moveTo>
                  <a:lnTo>
                    <a:pt x="402" y="0"/>
                  </a:lnTo>
                  <a:lnTo>
                    <a:pt x="459" y="3"/>
                  </a:lnTo>
                  <a:lnTo>
                    <a:pt x="502" y="34"/>
                  </a:lnTo>
                  <a:lnTo>
                    <a:pt x="531" y="84"/>
                  </a:lnTo>
                  <a:lnTo>
                    <a:pt x="520" y="135"/>
                  </a:lnTo>
                  <a:lnTo>
                    <a:pt x="480" y="135"/>
                  </a:lnTo>
                  <a:lnTo>
                    <a:pt x="491" y="94"/>
                  </a:lnTo>
                  <a:lnTo>
                    <a:pt x="459" y="56"/>
                  </a:lnTo>
                  <a:lnTo>
                    <a:pt x="427" y="42"/>
                  </a:lnTo>
                  <a:lnTo>
                    <a:pt x="374" y="56"/>
                  </a:lnTo>
                  <a:lnTo>
                    <a:pt x="395" y="98"/>
                  </a:lnTo>
                  <a:lnTo>
                    <a:pt x="402" y="135"/>
                  </a:lnTo>
                  <a:lnTo>
                    <a:pt x="395" y="168"/>
                  </a:lnTo>
                  <a:lnTo>
                    <a:pt x="341" y="182"/>
                  </a:lnTo>
                  <a:lnTo>
                    <a:pt x="284" y="171"/>
                  </a:lnTo>
                  <a:lnTo>
                    <a:pt x="273" y="146"/>
                  </a:lnTo>
                  <a:lnTo>
                    <a:pt x="213" y="213"/>
                  </a:lnTo>
                  <a:lnTo>
                    <a:pt x="178" y="286"/>
                  </a:lnTo>
                  <a:lnTo>
                    <a:pt x="128" y="381"/>
                  </a:lnTo>
                  <a:lnTo>
                    <a:pt x="96" y="465"/>
                  </a:lnTo>
                  <a:lnTo>
                    <a:pt x="82" y="546"/>
                  </a:lnTo>
                  <a:lnTo>
                    <a:pt x="93" y="588"/>
                  </a:lnTo>
                  <a:lnTo>
                    <a:pt x="150" y="640"/>
                  </a:lnTo>
                  <a:lnTo>
                    <a:pt x="267" y="685"/>
                  </a:lnTo>
                  <a:lnTo>
                    <a:pt x="330" y="706"/>
                  </a:lnTo>
                  <a:lnTo>
                    <a:pt x="395" y="717"/>
                  </a:lnTo>
                  <a:lnTo>
                    <a:pt x="491" y="755"/>
                  </a:lnTo>
                  <a:lnTo>
                    <a:pt x="562" y="780"/>
                  </a:lnTo>
                  <a:lnTo>
                    <a:pt x="566" y="829"/>
                  </a:lnTo>
                  <a:lnTo>
                    <a:pt x="531" y="864"/>
                  </a:lnTo>
                  <a:lnTo>
                    <a:pt x="488" y="875"/>
                  </a:lnTo>
                  <a:lnTo>
                    <a:pt x="423" y="843"/>
                  </a:lnTo>
                  <a:lnTo>
                    <a:pt x="273" y="766"/>
                  </a:lnTo>
                  <a:lnTo>
                    <a:pt x="150" y="713"/>
                  </a:lnTo>
                  <a:lnTo>
                    <a:pt x="64" y="654"/>
                  </a:lnTo>
                  <a:lnTo>
                    <a:pt x="7" y="601"/>
                  </a:lnTo>
                  <a:lnTo>
                    <a:pt x="0" y="538"/>
                  </a:lnTo>
                  <a:lnTo>
                    <a:pt x="31" y="454"/>
                  </a:lnTo>
                  <a:lnTo>
                    <a:pt x="96" y="328"/>
                  </a:lnTo>
                  <a:lnTo>
                    <a:pt x="156" y="224"/>
                  </a:lnTo>
                  <a:lnTo>
                    <a:pt x="231" y="115"/>
                  </a:lnTo>
                  <a:lnTo>
                    <a:pt x="289" y="52"/>
                  </a:lnTo>
                  <a:lnTo>
                    <a:pt x="360" y="20"/>
                  </a:lnTo>
                  <a:lnTo>
                    <a:pt x="330" y="20"/>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5136" name="Freeform 31"/>
            <p:cNvSpPr>
              <a:spLocks/>
            </p:cNvSpPr>
            <p:nvPr/>
          </p:nvSpPr>
          <p:spPr bwMode="auto">
            <a:xfrm>
              <a:off x="1544" y="2183"/>
              <a:ext cx="296" cy="821"/>
            </a:xfrm>
            <a:custGeom>
              <a:avLst/>
              <a:gdLst>
                <a:gd name="T0" fmla="*/ 18 w 296"/>
                <a:gd name="T1" fmla="*/ 64 h 821"/>
                <a:gd name="T2" fmla="*/ 29 w 296"/>
                <a:gd name="T3" fmla="*/ 22 h 821"/>
                <a:gd name="T4" fmla="*/ 75 w 296"/>
                <a:gd name="T5" fmla="*/ 0 h 821"/>
                <a:gd name="T6" fmla="*/ 117 w 296"/>
                <a:gd name="T7" fmla="*/ 0 h 821"/>
                <a:gd name="T8" fmla="*/ 171 w 296"/>
                <a:gd name="T9" fmla="*/ 31 h 821"/>
                <a:gd name="T10" fmla="*/ 222 w 296"/>
                <a:gd name="T11" fmla="*/ 106 h 821"/>
                <a:gd name="T12" fmla="*/ 257 w 296"/>
                <a:gd name="T13" fmla="*/ 182 h 821"/>
                <a:gd name="T14" fmla="*/ 274 w 296"/>
                <a:gd name="T15" fmla="*/ 287 h 821"/>
                <a:gd name="T16" fmla="*/ 289 w 296"/>
                <a:gd name="T17" fmla="*/ 409 h 821"/>
                <a:gd name="T18" fmla="*/ 296 w 296"/>
                <a:gd name="T19" fmla="*/ 528 h 821"/>
                <a:gd name="T20" fmla="*/ 296 w 296"/>
                <a:gd name="T21" fmla="*/ 682 h 821"/>
                <a:gd name="T22" fmla="*/ 274 w 296"/>
                <a:gd name="T23" fmla="*/ 776 h 821"/>
                <a:gd name="T24" fmla="*/ 235 w 296"/>
                <a:gd name="T25" fmla="*/ 811 h 821"/>
                <a:gd name="T26" fmla="*/ 168 w 296"/>
                <a:gd name="T27" fmla="*/ 821 h 821"/>
                <a:gd name="T28" fmla="*/ 97 w 296"/>
                <a:gd name="T29" fmla="*/ 818 h 821"/>
                <a:gd name="T30" fmla="*/ 60 w 296"/>
                <a:gd name="T31" fmla="*/ 776 h 821"/>
                <a:gd name="T32" fmla="*/ 40 w 296"/>
                <a:gd name="T33" fmla="*/ 703 h 821"/>
                <a:gd name="T34" fmla="*/ 21 w 296"/>
                <a:gd name="T35" fmla="*/ 630 h 821"/>
                <a:gd name="T36" fmla="*/ 7 w 296"/>
                <a:gd name="T37" fmla="*/ 496 h 821"/>
                <a:gd name="T38" fmla="*/ 0 w 296"/>
                <a:gd name="T39" fmla="*/ 347 h 821"/>
                <a:gd name="T40" fmla="*/ 0 w 296"/>
                <a:gd name="T41" fmla="*/ 171 h 821"/>
                <a:gd name="T42" fmla="*/ 18 w 296"/>
                <a:gd name="T43" fmla="*/ 95 h 821"/>
                <a:gd name="T44" fmla="*/ 18 w 296"/>
                <a:gd name="T45" fmla="*/ 64 h 821"/>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Lst>
              <a:ahLst/>
              <a:cxnLst>
                <a:cxn ang="T46">
                  <a:pos x="T0" y="T1"/>
                </a:cxn>
                <a:cxn ang="T47">
                  <a:pos x="T2" y="T3"/>
                </a:cxn>
                <a:cxn ang="T48">
                  <a:pos x="T4" y="T5"/>
                </a:cxn>
                <a:cxn ang="T49">
                  <a:pos x="T6" y="T7"/>
                </a:cxn>
                <a:cxn ang="T50">
                  <a:pos x="T8" y="T9"/>
                </a:cxn>
                <a:cxn ang="T51">
                  <a:pos x="T10" y="T11"/>
                </a:cxn>
                <a:cxn ang="T52">
                  <a:pos x="T12" y="T13"/>
                </a:cxn>
                <a:cxn ang="T53">
                  <a:pos x="T14" y="T15"/>
                </a:cxn>
                <a:cxn ang="T54">
                  <a:pos x="T16" y="T17"/>
                </a:cxn>
                <a:cxn ang="T55">
                  <a:pos x="T18" y="T19"/>
                </a:cxn>
                <a:cxn ang="T56">
                  <a:pos x="T20" y="T21"/>
                </a:cxn>
                <a:cxn ang="T57">
                  <a:pos x="T22" y="T23"/>
                </a:cxn>
                <a:cxn ang="T58">
                  <a:pos x="T24" y="T25"/>
                </a:cxn>
                <a:cxn ang="T59">
                  <a:pos x="T26" y="T27"/>
                </a:cxn>
                <a:cxn ang="T60">
                  <a:pos x="T28" y="T29"/>
                </a:cxn>
                <a:cxn ang="T61">
                  <a:pos x="T30" y="T31"/>
                </a:cxn>
                <a:cxn ang="T62">
                  <a:pos x="T32" y="T33"/>
                </a:cxn>
                <a:cxn ang="T63">
                  <a:pos x="T34" y="T35"/>
                </a:cxn>
                <a:cxn ang="T64">
                  <a:pos x="T36" y="T37"/>
                </a:cxn>
                <a:cxn ang="T65">
                  <a:pos x="T38" y="T39"/>
                </a:cxn>
                <a:cxn ang="T66">
                  <a:pos x="T40" y="T41"/>
                </a:cxn>
                <a:cxn ang="T67">
                  <a:pos x="T42" y="T43"/>
                </a:cxn>
                <a:cxn ang="T68">
                  <a:pos x="T44" y="T45"/>
                </a:cxn>
              </a:cxnLst>
              <a:rect l="0" t="0" r="r" b="b"/>
              <a:pathLst>
                <a:path w="296" h="821">
                  <a:moveTo>
                    <a:pt x="18" y="64"/>
                  </a:moveTo>
                  <a:lnTo>
                    <a:pt x="29" y="22"/>
                  </a:lnTo>
                  <a:lnTo>
                    <a:pt x="75" y="0"/>
                  </a:lnTo>
                  <a:lnTo>
                    <a:pt x="117" y="0"/>
                  </a:lnTo>
                  <a:lnTo>
                    <a:pt x="171" y="31"/>
                  </a:lnTo>
                  <a:lnTo>
                    <a:pt x="222" y="106"/>
                  </a:lnTo>
                  <a:lnTo>
                    <a:pt x="257" y="182"/>
                  </a:lnTo>
                  <a:lnTo>
                    <a:pt x="274" y="287"/>
                  </a:lnTo>
                  <a:lnTo>
                    <a:pt x="289" y="409"/>
                  </a:lnTo>
                  <a:lnTo>
                    <a:pt x="296" y="528"/>
                  </a:lnTo>
                  <a:lnTo>
                    <a:pt x="296" y="682"/>
                  </a:lnTo>
                  <a:lnTo>
                    <a:pt x="274" y="776"/>
                  </a:lnTo>
                  <a:lnTo>
                    <a:pt x="235" y="811"/>
                  </a:lnTo>
                  <a:lnTo>
                    <a:pt x="168" y="821"/>
                  </a:lnTo>
                  <a:lnTo>
                    <a:pt x="97" y="818"/>
                  </a:lnTo>
                  <a:lnTo>
                    <a:pt x="60" y="776"/>
                  </a:lnTo>
                  <a:lnTo>
                    <a:pt x="40" y="703"/>
                  </a:lnTo>
                  <a:lnTo>
                    <a:pt x="21" y="630"/>
                  </a:lnTo>
                  <a:lnTo>
                    <a:pt x="7" y="496"/>
                  </a:lnTo>
                  <a:lnTo>
                    <a:pt x="0" y="347"/>
                  </a:lnTo>
                  <a:lnTo>
                    <a:pt x="0" y="171"/>
                  </a:lnTo>
                  <a:lnTo>
                    <a:pt x="18" y="95"/>
                  </a:lnTo>
                  <a:lnTo>
                    <a:pt x="18" y="64"/>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5137" name="Freeform 32"/>
            <p:cNvSpPr>
              <a:spLocks/>
            </p:cNvSpPr>
            <p:nvPr/>
          </p:nvSpPr>
          <p:spPr bwMode="auto">
            <a:xfrm>
              <a:off x="1681" y="2206"/>
              <a:ext cx="451" cy="631"/>
            </a:xfrm>
            <a:custGeom>
              <a:avLst/>
              <a:gdLst>
                <a:gd name="T0" fmla="*/ 24 w 451"/>
                <a:gd name="T1" fmla="*/ 0 h 631"/>
                <a:gd name="T2" fmla="*/ 117 w 451"/>
                <a:gd name="T3" fmla="*/ 11 h 631"/>
                <a:gd name="T4" fmla="*/ 213 w 451"/>
                <a:gd name="T5" fmla="*/ 28 h 631"/>
                <a:gd name="T6" fmla="*/ 313 w 451"/>
                <a:gd name="T7" fmla="*/ 84 h 631"/>
                <a:gd name="T8" fmla="*/ 384 w 451"/>
                <a:gd name="T9" fmla="*/ 126 h 631"/>
                <a:gd name="T10" fmla="*/ 430 w 451"/>
                <a:gd name="T11" fmla="*/ 186 h 631"/>
                <a:gd name="T12" fmla="*/ 451 w 451"/>
                <a:gd name="T13" fmla="*/ 220 h 631"/>
                <a:gd name="T14" fmla="*/ 408 w 451"/>
                <a:gd name="T15" fmla="*/ 323 h 631"/>
                <a:gd name="T16" fmla="*/ 341 w 451"/>
                <a:gd name="T17" fmla="*/ 385 h 631"/>
                <a:gd name="T18" fmla="*/ 259 w 451"/>
                <a:gd name="T19" fmla="*/ 430 h 631"/>
                <a:gd name="T20" fmla="*/ 216 w 451"/>
                <a:gd name="T21" fmla="*/ 458 h 631"/>
                <a:gd name="T22" fmla="*/ 142 w 451"/>
                <a:gd name="T23" fmla="*/ 472 h 631"/>
                <a:gd name="T24" fmla="*/ 138 w 451"/>
                <a:gd name="T25" fmla="*/ 500 h 631"/>
                <a:gd name="T26" fmla="*/ 195 w 451"/>
                <a:gd name="T27" fmla="*/ 525 h 631"/>
                <a:gd name="T28" fmla="*/ 277 w 451"/>
                <a:gd name="T29" fmla="*/ 547 h 631"/>
                <a:gd name="T30" fmla="*/ 355 w 451"/>
                <a:gd name="T31" fmla="*/ 589 h 631"/>
                <a:gd name="T32" fmla="*/ 323 w 451"/>
                <a:gd name="T33" fmla="*/ 620 h 631"/>
                <a:gd name="T34" fmla="*/ 291 w 451"/>
                <a:gd name="T35" fmla="*/ 631 h 631"/>
                <a:gd name="T36" fmla="*/ 245 w 451"/>
                <a:gd name="T37" fmla="*/ 584 h 631"/>
                <a:gd name="T38" fmla="*/ 174 w 451"/>
                <a:gd name="T39" fmla="*/ 556 h 631"/>
                <a:gd name="T40" fmla="*/ 117 w 451"/>
                <a:gd name="T41" fmla="*/ 536 h 631"/>
                <a:gd name="T42" fmla="*/ 117 w 451"/>
                <a:gd name="T43" fmla="*/ 494 h 631"/>
                <a:gd name="T44" fmla="*/ 128 w 451"/>
                <a:gd name="T45" fmla="*/ 449 h 631"/>
                <a:gd name="T46" fmla="*/ 163 w 451"/>
                <a:gd name="T47" fmla="*/ 430 h 631"/>
                <a:gd name="T48" fmla="*/ 277 w 451"/>
                <a:gd name="T49" fmla="*/ 385 h 631"/>
                <a:gd name="T50" fmla="*/ 341 w 451"/>
                <a:gd name="T51" fmla="*/ 315 h 631"/>
                <a:gd name="T52" fmla="*/ 387 w 451"/>
                <a:gd name="T53" fmla="*/ 242 h 631"/>
                <a:gd name="T54" fmla="*/ 376 w 451"/>
                <a:gd name="T55" fmla="*/ 207 h 631"/>
                <a:gd name="T56" fmla="*/ 341 w 451"/>
                <a:gd name="T57" fmla="*/ 165 h 631"/>
                <a:gd name="T58" fmla="*/ 256 w 451"/>
                <a:gd name="T59" fmla="*/ 105 h 631"/>
                <a:gd name="T60" fmla="*/ 152 w 451"/>
                <a:gd name="T61" fmla="*/ 84 h 631"/>
                <a:gd name="T62" fmla="*/ 85 w 451"/>
                <a:gd name="T63" fmla="*/ 81 h 631"/>
                <a:gd name="T64" fmla="*/ 24 w 451"/>
                <a:gd name="T65" fmla="*/ 81 h 631"/>
                <a:gd name="T66" fmla="*/ 0 w 451"/>
                <a:gd name="T67" fmla="*/ 42 h 631"/>
                <a:gd name="T68" fmla="*/ 24 w 451"/>
                <a:gd name="T69" fmla="*/ 0 h 631"/>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0" t="0" r="r" b="b"/>
              <a:pathLst>
                <a:path w="451" h="631">
                  <a:moveTo>
                    <a:pt x="24" y="0"/>
                  </a:moveTo>
                  <a:lnTo>
                    <a:pt x="117" y="11"/>
                  </a:lnTo>
                  <a:lnTo>
                    <a:pt x="213" y="28"/>
                  </a:lnTo>
                  <a:lnTo>
                    <a:pt x="313" y="84"/>
                  </a:lnTo>
                  <a:lnTo>
                    <a:pt x="384" y="126"/>
                  </a:lnTo>
                  <a:lnTo>
                    <a:pt x="430" y="186"/>
                  </a:lnTo>
                  <a:lnTo>
                    <a:pt x="451" y="220"/>
                  </a:lnTo>
                  <a:lnTo>
                    <a:pt x="408" y="323"/>
                  </a:lnTo>
                  <a:lnTo>
                    <a:pt x="341" y="385"/>
                  </a:lnTo>
                  <a:lnTo>
                    <a:pt x="259" y="430"/>
                  </a:lnTo>
                  <a:lnTo>
                    <a:pt x="216" y="458"/>
                  </a:lnTo>
                  <a:lnTo>
                    <a:pt x="142" y="472"/>
                  </a:lnTo>
                  <a:lnTo>
                    <a:pt x="138" y="500"/>
                  </a:lnTo>
                  <a:lnTo>
                    <a:pt x="195" y="525"/>
                  </a:lnTo>
                  <a:lnTo>
                    <a:pt x="277" y="547"/>
                  </a:lnTo>
                  <a:lnTo>
                    <a:pt x="355" y="589"/>
                  </a:lnTo>
                  <a:lnTo>
                    <a:pt x="323" y="620"/>
                  </a:lnTo>
                  <a:lnTo>
                    <a:pt x="291" y="631"/>
                  </a:lnTo>
                  <a:lnTo>
                    <a:pt x="245" y="584"/>
                  </a:lnTo>
                  <a:lnTo>
                    <a:pt x="174" y="556"/>
                  </a:lnTo>
                  <a:lnTo>
                    <a:pt x="117" y="536"/>
                  </a:lnTo>
                  <a:lnTo>
                    <a:pt x="117" y="494"/>
                  </a:lnTo>
                  <a:lnTo>
                    <a:pt x="128" y="449"/>
                  </a:lnTo>
                  <a:lnTo>
                    <a:pt x="163" y="430"/>
                  </a:lnTo>
                  <a:lnTo>
                    <a:pt x="277" y="385"/>
                  </a:lnTo>
                  <a:lnTo>
                    <a:pt x="341" y="315"/>
                  </a:lnTo>
                  <a:lnTo>
                    <a:pt x="387" y="242"/>
                  </a:lnTo>
                  <a:lnTo>
                    <a:pt x="376" y="207"/>
                  </a:lnTo>
                  <a:lnTo>
                    <a:pt x="341" y="165"/>
                  </a:lnTo>
                  <a:lnTo>
                    <a:pt x="256" y="105"/>
                  </a:lnTo>
                  <a:lnTo>
                    <a:pt x="152" y="84"/>
                  </a:lnTo>
                  <a:lnTo>
                    <a:pt x="85" y="81"/>
                  </a:lnTo>
                  <a:lnTo>
                    <a:pt x="24" y="81"/>
                  </a:lnTo>
                  <a:lnTo>
                    <a:pt x="0" y="42"/>
                  </a:lnTo>
                  <a:lnTo>
                    <a:pt x="24" y="0"/>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5138" name="Freeform 33"/>
            <p:cNvSpPr>
              <a:spLocks/>
            </p:cNvSpPr>
            <p:nvPr/>
          </p:nvSpPr>
          <p:spPr bwMode="auto">
            <a:xfrm>
              <a:off x="1716" y="2920"/>
              <a:ext cx="550" cy="1020"/>
            </a:xfrm>
            <a:custGeom>
              <a:avLst/>
              <a:gdLst>
                <a:gd name="T0" fmla="*/ 63 w 550"/>
                <a:gd name="T1" fmla="*/ 0 h 1020"/>
                <a:gd name="T2" fmla="*/ 14 w 550"/>
                <a:gd name="T3" fmla="*/ 0 h 1020"/>
                <a:gd name="T4" fmla="*/ 0 w 550"/>
                <a:gd name="T5" fmla="*/ 74 h 1020"/>
                <a:gd name="T6" fmla="*/ 36 w 550"/>
                <a:gd name="T7" fmla="*/ 117 h 1020"/>
                <a:gd name="T8" fmla="*/ 150 w 550"/>
                <a:gd name="T9" fmla="*/ 218 h 1020"/>
                <a:gd name="T10" fmla="*/ 250 w 550"/>
                <a:gd name="T11" fmla="*/ 347 h 1020"/>
                <a:gd name="T12" fmla="*/ 314 w 550"/>
                <a:gd name="T13" fmla="*/ 481 h 1020"/>
                <a:gd name="T14" fmla="*/ 324 w 550"/>
                <a:gd name="T15" fmla="*/ 568 h 1020"/>
                <a:gd name="T16" fmla="*/ 321 w 550"/>
                <a:gd name="T17" fmla="*/ 631 h 1020"/>
                <a:gd name="T18" fmla="*/ 293 w 550"/>
                <a:gd name="T19" fmla="*/ 774 h 1020"/>
                <a:gd name="T20" fmla="*/ 256 w 550"/>
                <a:gd name="T21" fmla="*/ 891 h 1020"/>
                <a:gd name="T22" fmla="*/ 225 w 550"/>
                <a:gd name="T23" fmla="*/ 957 h 1020"/>
                <a:gd name="T24" fmla="*/ 217 w 550"/>
                <a:gd name="T25" fmla="*/ 999 h 1020"/>
                <a:gd name="T26" fmla="*/ 250 w 550"/>
                <a:gd name="T27" fmla="*/ 999 h 1020"/>
                <a:gd name="T28" fmla="*/ 299 w 550"/>
                <a:gd name="T29" fmla="*/ 985 h 1020"/>
                <a:gd name="T30" fmla="*/ 314 w 550"/>
                <a:gd name="T31" fmla="*/ 988 h 1020"/>
                <a:gd name="T32" fmla="*/ 417 w 550"/>
                <a:gd name="T33" fmla="*/ 995 h 1020"/>
                <a:gd name="T34" fmla="*/ 496 w 550"/>
                <a:gd name="T35" fmla="*/ 1020 h 1020"/>
                <a:gd name="T36" fmla="*/ 524 w 550"/>
                <a:gd name="T37" fmla="*/ 1006 h 1020"/>
                <a:gd name="T38" fmla="*/ 550 w 550"/>
                <a:gd name="T39" fmla="*/ 953 h 1020"/>
                <a:gd name="T40" fmla="*/ 524 w 550"/>
                <a:gd name="T41" fmla="*/ 925 h 1020"/>
                <a:gd name="T42" fmla="*/ 407 w 550"/>
                <a:gd name="T43" fmla="*/ 922 h 1020"/>
                <a:gd name="T44" fmla="*/ 324 w 550"/>
                <a:gd name="T45" fmla="*/ 933 h 1020"/>
                <a:gd name="T46" fmla="*/ 282 w 550"/>
                <a:gd name="T47" fmla="*/ 953 h 1020"/>
                <a:gd name="T48" fmla="*/ 288 w 550"/>
                <a:gd name="T49" fmla="*/ 905 h 1020"/>
                <a:gd name="T50" fmla="*/ 331 w 550"/>
                <a:gd name="T51" fmla="*/ 830 h 1020"/>
                <a:gd name="T52" fmla="*/ 367 w 550"/>
                <a:gd name="T53" fmla="*/ 715 h 1020"/>
                <a:gd name="T54" fmla="*/ 396 w 550"/>
                <a:gd name="T55" fmla="*/ 617 h 1020"/>
                <a:gd name="T56" fmla="*/ 374 w 550"/>
                <a:gd name="T57" fmla="*/ 505 h 1020"/>
                <a:gd name="T58" fmla="*/ 342 w 550"/>
                <a:gd name="T59" fmla="*/ 386 h 1020"/>
                <a:gd name="T60" fmla="*/ 278 w 550"/>
                <a:gd name="T61" fmla="*/ 249 h 1020"/>
                <a:gd name="T62" fmla="*/ 185 w 550"/>
                <a:gd name="T63" fmla="*/ 123 h 1020"/>
                <a:gd name="T64" fmla="*/ 107 w 550"/>
                <a:gd name="T65" fmla="*/ 32 h 1020"/>
                <a:gd name="T66" fmla="*/ 63 w 550"/>
                <a:gd name="T67" fmla="*/ 0 h 1020"/>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550" h="1020">
                  <a:moveTo>
                    <a:pt x="63" y="0"/>
                  </a:moveTo>
                  <a:lnTo>
                    <a:pt x="14" y="0"/>
                  </a:lnTo>
                  <a:lnTo>
                    <a:pt x="0" y="74"/>
                  </a:lnTo>
                  <a:lnTo>
                    <a:pt x="36" y="117"/>
                  </a:lnTo>
                  <a:lnTo>
                    <a:pt x="150" y="218"/>
                  </a:lnTo>
                  <a:lnTo>
                    <a:pt x="250" y="347"/>
                  </a:lnTo>
                  <a:lnTo>
                    <a:pt x="314" y="481"/>
                  </a:lnTo>
                  <a:lnTo>
                    <a:pt x="324" y="568"/>
                  </a:lnTo>
                  <a:lnTo>
                    <a:pt x="321" y="631"/>
                  </a:lnTo>
                  <a:lnTo>
                    <a:pt x="293" y="774"/>
                  </a:lnTo>
                  <a:lnTo>
                    <a:pt x="256" y="891"/>
                  </a:lnTo>
                  <a:lnTo>
                    <a:pt x="225" y="957"/>
                  </a:lnTo>
                  <a:lnTo>
                    <a:pt x="217" y="999"/>
                  </a:lnTo>
                  <a:lnTo>
                    <a:pt x="250" y="999"/>
                  </a:lnTo>
                  <a:lnTo>
                    <a:pt x="299" y="985"/>
                  </a:lnTo>
                  <a:lnTo>
                    <a:pt x="314" y="988"/>
                  </a:lnTo>
                  <a:lnTo>
                    <a:pt x="417" y="995"/>
                  </a:lnTo>
                  <a:lnTo>
                    <a:pt x="496" y="1020"/>
                  </a:lnTo>
                  <a:lnTo>
                    <a:pt x="524" y="1006"/>
                  </a:lnTo>
                  <a:lnTo>
                    <a:pt x="550" y="953"/>
                  </a:lnTo>
                  <a:lnTo>
                    <a:pt x="524" y="925"/>
                  </a:lnTo>
                  <a:lnTo>
                    <a:pt x="407" y="922"/>
                  </a:lnTo>
                  <a:lnTo>
                    <a:pt x="324" y="933"/>
                  </a:lnTo>
                  <a:lnTo>
                    <a:pt x="282" y="953"/>
                  </a:lnTo>
                  <a:lnTo>
                    <a:pt x="288" y="905"/>
                  </a:lnTo>
                  <a:lnTo>
                    <a:pt x="331" y="830"/>
                  </a:lnTo>
                  <a:lnTo>
                    <a:pt x="367" y="715"/>
                  </a:lnTo>
                  <a:lnTo>
                    <a:pt x="396" y="617"/>
                  </a:lnTo>
                  <a:lnTo>
                    <a:pt x="374" y="505"/>
                  </a:lnTo>
                  <a:lnTo>
                    <a:pt x="342" y="386"/>
                  </a:lnTo>
                  <a:lnTo>
                    <a:pt x="278" y="249"/>
                  </a:lnTo>
                  <a:lnTo>
                    <a:pt x="185" y="123"/>
                  </a:lnTo>
                  <a:lnTo>
                    <a:pt x="107" y="32"/>
                  </a:lnTo>
                  <a:lnTo>
                    <a:pt x="63" y="0"/>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5139" name="Freeform 34"/>
            <p:cNvSpPr>
              <a:spLocks/>
            </p:cNvSpPr>
            <p:nvPr/>
          </p:nvSpPr>
          <p:spPr bwMode="auto">
            <a:xfrm>
              <a:off x="1371" y="2918"/>
              <a:ext cx="370" cy="1039"/>
            </a:xfrm>
            <a:custGeom>
              <a:avLst/>
              <a:gdLst>
                <a:gd name="T0" fmla="*/ 256 w 370"/>
                <a:gd name="T1" fmla="*/ 0 h 1039"/>
                <a:gd name="T2" fmla="*/ 209 w 370"/>
                <a:gd name="T3" fmla="*/ 98 h 1039"/>
                <a:gd name="T4" fmla="*/ 177 w 370"/>
                <a:gd name="T5" fmla="*/ 241 h 1039"/>
                <a:gd name="T6" fmla="*/ 138 w 370"/>
                <a:gd name="T7" fmla="*/ 400 h 1039"/>
                <a:gd name="T8" fmla="*/ 103 w 370"/>
                <a:gd name="T9" fmla="*/ 560 h 1039"/>
                <a:gd name="T10" fmla="*/ 103 w 370"/>
                <a:gd name="T11" fmla="*/ 619 h 1039"/>
                <a:gd name="T12" fmla="*/ 138 w 370"/>
                <a:gd name="T13" fmla="*/ 725 h 1039"/>
                <a:gd name="T14" fmla="*/ 188 w 370"/>
                <a:gd name="T15" fmla="*/ 781 h 1039"/>
                <a:gd name="T16" fmla="*/ 234 w 370"/>
                <a:gd name="T17" fmla="*/ 851 h 1039"/>
                <a:gd name="T18" fmla="*/ 266 w 370"/>
                <a:gd name="T19" fmla="*/ 902 h 1039"/>
                <a:gd name="T20" fmla="*/ 252 w 370"/>
                <a:gd name="T21" fmla="*/ 927 h 1039"/>
                <a:gd name="T22" fmla="*/ 171 w 370"/>
                <a:gd name="T23" fmla="*/ 938 h 1039"/>
                <a:gd name="T24" fmla="*/ 38 w 370"/>
                <a:gd name="T25" fmla="*/ 958 h 1039"/>
                <a:gd name="T26" fmla="*/ 0 w 370"/>
                <a:gd name="T27" fmla="*/ 990 h 1039"/>
                <a:gd name="T28" fmla="*/ 32 w 370"/>
                <a:gd name="T29" fmla="*/ 1018 h 1039"/>
                <a:gd name="T30" fmla="*/ 106 w 370"/>
                <a:gd name="T31" fmla="*/ 1039 h 1039"/>
                <a:gd name="T32" fmla="*/ 192 w 370"/>
                <a:gd name="T33" fmla="*/ 997 h 1039"/>
                <a:gd name="T34" fmla="*/ 256 w 370"/>
                <a:gd name="T35" fmla="*/ 969 h 1039"/>
                <a:gd name="T36" fmla="*/ 337 w 370"/>
                <a:gd name="T37" fmla="*/ 958 h 1039"/>
                <a:gd name="T38" fmla="*/ 370 w 370"/>
                <a:gd name="T39" fmla="*/ 949 h 1039"/>
                <a:gd name="T40" fmla="*/ 359 w 370"/>
                <a:gd name="T41" fmla="*/ 913 h 1039"/>
                <a:gd name="T42" fmla="*/ 266 w 370"/>
                <a:gd name="T43" fmla="*/ 823 h 1039"/>
                <a:gd name="T44" fmla="*/ 213 w 370"/>
                <a:gd name="T45" fmla="*/ 728 h 1039"/>
                <a:gd name="T46" fmla="*/ 166 w 370"/>
                <a:gd name="T47" fmla="*/ 664 h 1039"/>
                <a:gd name="T48" fmla="*/ 160 w 370"/>
                <a:gd name="T49" fmla="*/ 602 h 1039"/>
                <a:gd name="T50" fmla="*/ 181 w 370"/>
                <a:gd name="T51" fmla="*/ 498 h 1039"/>
                <a:gd name="T52" fmla="*/ 231 w 370"/>
                <a:gd name="T53" fmla="*/ 389 h 1039"/>
                <a:gd name="T54" fmla="*/ 285 w 370"/>
                <a:gd name="T55" fmla="*/ 204 h 1039"/>
                <a:gd name="T56" fmla="*/ 331 w 370"/>
                <a:gd name="T57" fmla="*/ 95 h 1039"/>
                <a:gd name="T58" fmla="*/ 327 w 370"/>
                <a:gd name="T59" fmla="*/ 32 h 1039"/>
                <a:gd name="T60" fmla="*/ 285 w 370"/>
                <a:gd name="T61" fmla="*/ 0 h 1039"/>
                <a:gd name="T62" fmla="*/ 256 w 370"/>
                <a:gd name="T63" fmla="*/ 0 h 1039"/>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0" t="0" r="r" b="b"/>
              <a:pathLst>
                <a:path w="370" h="1039">
                  <a:moveTo>
                    <a:pt x="256" y="0"/>
                  </a:moveTo>
                  <a:lnTo>
                    <a:pt x="209" y="98"/>
                  </a:lnTo>
                  <a:lnTo>
                    <a:pt x="177" y="241"/>
                  </a:lnTo>
                  <a:lnTo>
                    <a:pt x="138" y="400"/>
                  </a:lnTo>
                  <a:lnTo>
                    <a:pt x="103" y="560"/>
                  </a:lnTo>
                  <a:lnTo>
                    <a:pt x="103" y="619"/>
                  </a:lnTo>
                  <a:lnTo>
                    <a:pt x="138" y="725"/>
                  </a:lnTo>
                  <a:lnTo>
                    <a:pt x="188" y="781"/>
                  </a:lnTo>
                  <a:lnTo>
                    <a:pt x="234" y="851"/>
                  </a:lnTo>
                  <a:lnTo>
                    <a:pt x="266" y="902"/>
                  </a:lnTo>
                  <a:lnTo>
                    <a:pt x="252" y="927"/>
                  </a:lnTo>
                  <a:lnTo>
                    <a:pt x="171" y="938"/>
                  </a:lnTo>
                  <a:lnTo>
                    <a:pt x="38" y="958"/>
                  </a:lnTo>
                  <a:lnTo>
                    <a:pt x="0" y="990"/>
                  </a:lnTo>
                  <a:lnTo>
                    <a:pt x="32" y="1018"/>
                  </a:lnTo>
                  <a:lnTo>
                    <a:pt x="106" y="1039"/>
                  </a:lnTo>
                  <a:lnTo>
                    <a:pt x="192" y="997"/>
                  </a:lnTo>
                  <a:lnTo>
                    <a:pt x="256" y="969"/>
                  </a:lnTo>
                  <a:lnTo>
                    <a:pt x="337" y="958"/>
                  </a:lnTo>
                  <a:lnTo>
                    <a:pt x="370" y="949"/>
                  </a:lnTo>
                  <a:lnTo>
                    <a:pt x="359" y="913"/>
                  </a:lnTo>
                  <a:lnTo>
                    <a:pt x="266" y="823"/>
                  </a:lnTo>
                  <a:lnTo>
                    <a:pt x="213" y="728"/>
                  </a:lnTo>
                  <a:lnTo>
                    <a:pt x="166" y="664"/>
                  </a:lnTo>
                  <a:lnTo>
                    <a:pt x="160" y="602"/>
                  </a:lnTo>
                  <a:lnTo>
                    <a:pt x="181" y="498"/>
                  </a:lnTo>
                  <a:lnTo>
                    <a:pt x="231" y="389"/>
                  </a:lnTo>
                  <a:lnTo>
                    <a:pt x="285" y="204"/>
                  </a:lnTo>
                  <a:lnTo>
                    <a:pt x="331" y="95"/>
                  </a:lnTo>
                  <a:lnTo>
                    <a:pt x="327" y="32"/>
                  </a:lnTo>
                  <a:lnTo>
                    <a:pt x="285" y="0"/>
                  </a:lnTo>
                  <a:lnTo>
                    <a:pt x="256" y="0"/>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grpSp>
      <p:grpSp>
        <p:nvGrpSpPr>
          <p:cNvPr id="5128" name="Group 37"/>
          <p:cNvGrpSpPr>
            <a:grpSpLocks/>
          </p:cNvGrpSpPr>
          <p:nvPr/>
        </p:nvGrpSpPr>
        <p:grpSpPr bwMode="auto">
          <a:xfrm>
            <a:off x="2743200" y="1905000"/>
            <a:ext cx="360363" cy="487363"/>
            <a:chOff x="1767" y="1250"/>
            <a:chExt cx="227" cy="307"/>
          </a:xfrm>
        </p:grpSpPr>
        <p:sp>
          <p:nvSpPr>
            <p:cNvPr id="5132" name="Freeform 35"/>
            <p:cNvSpPr>
              <a:spLocks/>
            </p:cNvSpPr>
            <p:nvPr/>
          </p:nvSpPr>
          <p:spPr bwMode="auto">
            <a:xfrm>
              <a:off x="1811" y="1250"/>
              <a:ext cx="183" cy="213"/>
            </a:xfrm>
            <a:custGeom>
              <a:avLst/>
              <a:gdLst>
                <a:gd name="T0" fmla="*/ 21 w 183"/>
                <a:gd name="T1" fmla="*/ 10 h 213"/>
                <a:gd name="T2" fmla="*/ 71 w 183"/>
                <a:gd name="T3" fmla="*/ 0 h 213"/>
                <a:gd name="T4" fmla="*/ 118 w 183"/>
                <a:gd name="T5" fmla="*/ 3 h 213"/>
                <a:gd name="T6" fmla="*/ 161 w 183"/>
                <a:gd name="T7" fmla="*/ 24 h 213"/>
                <a:gd name="T8" fmla="*/ 183 w 183"/>
                <a:gd name="T9" fmla="*/ 63 h 213"/>
                <a:gd name="T10" fmla="*/ 183 w 183"/>
                <a:gd name="T11" fmla="*/ 94 h 213"/>
                <a:gd name="T12" fmla="*/ 161 w 183"/>
                <a:gd name="T13" fmla="*/ 136 h 213"/>
                <a:gd name="T14" fmla="*/ 125 w 183"/>
                <a:gd name="T15" fmla="*/ 161 h 213"/>
                <a:gd name="T16" fmla="*/ 71 w 183"/>
                <a:gd name="T17" fmla="*/ 161 h 213"/>
                <a:gd name="T18" fmla="*/ 38 w 183"/>
                <a:gd name="T19" fmla="*/ 181 h 213"/>
                <a:gd name="T20" fmla="*/ 28 w 183"/>
                <a:gd name="T21" fmla="*/ 213 h 213"/>
                <a:gd name="T22" fmla="*/ 0 w 183"/>
                <a:gd name="T23" fmla="*/ 202 h 213"/>
                <a:gd name="T24" fmla="*/ 10 w 183"/>
                <a:gd name="T25" fmla="*/ 161 h 213"/>
                <a:gd name="T26" fmla="*/ 49 w 183"/>
                <a:gd name="T27" fmla="*/ 136 h 213"/>
                <a:gd name="T28" fmla="*/ 114 w 183"/>
                <a:gd name="T29" fmla="*/ 129 h 213"/>
                <a:gd name="T30" fmla="*/ 140 w 183"/>
                <a:gd name="T31" fmla="*/ 105 h 213"/>
                <a:gd name="T32" fmla="*/ 146 w 183"/>
                <a:gd name="T33" fmla="*/ 66 h 213"/>
                <a:gd name="T34" fmla="*/ 118 w 183"/>
                <a:gd name="T35" fmla="*/ 31 h 213"/>
                <a:gd name="T36" fmla="*/ 75 w 183"/>
                <a:gd name="T37" fmla="*/ 31 h 213"/>
                <a:gd name="T38" fmla="*/ 28 w 183"/>
                <a:gd name="T39" fmla="*/ 42 h 213"/>
                <a:gd name="T40" fmla="*/ 10 w 183"/>
                <a:gd name="T41" fmla="*/ 31 h 213"/>
                <a:gd name="T42" fmla="*/ 21 w 183"/>
                <a:gd name="T43" fmla="*/ 10 h 213"/>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0" t="0" r="r" b="b"/>
              <a:pathLst>
                <a:path w="183" h="213">
                  <a:moveTo>
                    <a:pt x="21" y="10"/>
                  </a:moveTo>
                  <a:lnTo>
                    <a:pt x="71" y="0"/>
                  </a:lnTo>
                  <a:lnTo>
                    <a:pt x="118" y="3"/>
                  </a:lnTo>
                  <a:lnTo>
                    <a:pt x="161" y="24"/>
                  </a:lnTo>
                  <a:lnTo>
                    <a:pt x="183" y="63"/>
                  </a:lnTo>
                  <a:lnTo>
                    <a:pt x="183" y="94"/>
                  </a:lnTo>
                  <a:lnTo>
                    <a:pt x="161" y="136"/>
                  </a:lnTo>
                  <a:lnTo>
                    <a:pt x="125" y="161"/>
                  </a:lnTo>
                  <a:lnTo>
                    <a:pt x="71" y="161"/>
                  </a:lnTo>
                  <a:lnTo>
                    <a:pt x="38" y="181"/>
                  </a:lnTo>
                  <a:lnTo>
                    <a:pt x="28" y="213"/>
                  </a:lnTo>
                  <a:lnTo>
                    <a:pt x="0" y="202"/>
                  </a:lnTo>
                  <a:lnTo>
                    <a:pt x="10" y="161"/>
                  </a:lnTo>
                  <a:lnTo>
                    <a:pt x="49" y="136"/>
                  </a:lnTo>
                  <a:lnTo>
                    <a:pt x="114" y="129"/>
                  </a:lnTo>
                  <a:lnTo>
                    <a:pt x="140" y="105"/>
                  </a:lnTo>
                  <a:lnTo>
                    <a:pt x="146" y="66"/>
                  </a:lnTo>
                  <a:lnTo>
                    <a:pt x="118" y="31"/>
                  </a:lnTo>
                  <a:lnTo>
                    <a:pt x="75" y="31"/>
                  </a:lnTo>
                  <a:lnTo>
                    <a:pt x="28" y="42"/>
                  </a:lnTo>
                  <a:lnTo>
                    <a:pt x="10" y="31"/>
                  </a:lnTo>
                  <a:lnTo>
                    <a:pt x="21" y="10"/>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5133" name="Freeform 36"/>
            <p:cNvSpPr>
              <a:spLocks/>
            </p:cNvSpPr>
            <p:nvPr/>
          </p:nvSpPr>
          <p:spPr bwMode="auto">
            <a:xfrm>
              <a:off x="1767" y="1499"/>
              <a:ext cx="57" cy="58"/>
            </a:xfrm>
            <a:custGeom>
              <a:avLst/>
              <a:gdLst>
                <a:gd name="T0" fmla="*/ 57 w 57"/>
                <a:gd name="T1" fmla="*/ 3 h 58"/>
                <a:gd name="T2" fmla="*/ 28 w 57"/>
                <a:gd name="T3" fmla="*/ 0 h 58"/>
                <a:gd name="T4" fmla="*/ 8 w 57"/>
                <a:gd name="T5" fmla="*/ 21 h 58"/>
                <a:gd name="T6" fmla="*/ 0 w 57"/>
                <a:gd name="T7" fmla="*/ 55 h 58"/>
                <a:gd name="T8" fmla="*/ 28 w 57"/>
                <a:gd name="T9" fmla="*/ 58 h 58"/>
                <a:gd name="T10" fmla="*/ 51 w 57"/>
                <a:gd name="T11" fmla="*/ 43 h 58"/>
                <a:gd name="T12" fmla="*/ 57 w 57"/>
                <a:gd name="T13" fmla="*/ 3 h 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57" h="58">
                  <a:moveTo>
                    <a:pt x="57" y="3"/>
                  </a:moveTo>
                  <a:lnTo>
                    <a:pt x="28" y="0"/>
                  </a:lnTo>
                  <a:lnTo>
                    <a:pt x="8" y="21"/>
                  </a:lnTo>
                  <a:lnTo>
                    <a:pt x="0" y="55"/>
                  </a:lnTo>
                  <a:lnTo>
                    <a:pt x="28" y="58"/>
                  </a:lnTo>
                  <a:lnTo>
                    <a:pt x="51" y="43"/>
                  </a:lnTo>
                  <a:lnTo>
                    <a:pt x="57" y="3"/>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grpSp>
      <p:grpSp>
        <p:nvGrpSpPr>
          <p:cNvPr id="5129" name="Group 53"/>
          <p:cNvGrpSpPr>
            <a:grpSpLocks/>
          </p:cNvGrpSpPr>
          <p:nvPr/>
        </p:nvGrpSpPr>
        <p:grpSpPr bwMode="auto">
          <a:xfrm>
            <a:off x="2286000" y="2590800"/>
            <a:ext cx="381000" cy="381000"/>
            <a:chOff x="1440" y="1632"/>
            <a:chExt cx="240" cy="240"/>
          </a:xfrm>
        </p:grpSpPr>
        <p:sp>
          <p:nvSpPr>
            <p:cNvPr id="5130" name="Freeform 41"/>
            <p:cNvSpPr>
              <a:spLocks/>
            </p:cNvSpPr>
            <p:nvPr/>
          </p:nvSpPr>
          <p:spPr bwMode="auto">
            <a:xfrm>
              <a:off x="1440" y="1632"/>
              <a:ext cx="192" cy="240"/>
            </a:xfrm>
            <a:custGeom>
              <a:avLst/>
              <a:gdLst>
                <a:gd name="T0" fmla="*/ 175 w 323"/>
                <a:gd name="T1" fmla="*/ 167 h 312"/>
                <a:gd name="T2" fmla="*/ 167 w 323"/>
                <a:gd name="T3" fmla="*/ 185 h 312"/>
                <a:gd name="T4" fmla="*/ 144 w 323"/>
                <a:gd name="T5" fmla="*/ 205 h 312"/>
                <a:gd name="T6" fmla="*/ 119 w 323"/>
                <a:gd name="T7" fmla="*/ 214 h 312"/>
                <a:gd name="T8" fmla="*/ 95 w 323"/>
                <a:gd name="T9" fmla="*/ 222 h 312"/>
                <a:gd name="T10" fmla="*/ 70 w 323"/>
                <a:gd name="T11" fmla="*/ 218 h 312"/>
                <a:gd name="T12" fmla="*/ 51 w 323"/>
                <a:gd name="T13" fmla="*/ 209 h 312"/>
                <a:gd name="T14" fmla="*/ 27 w 323"/>
                <a:gd name="T15" fmla="*/ 177 h 312"/>
                <a:gd name="T16" fmla="*/ 13 w 323"/>
                <a:gd name="T17" fmla="*/ 121 h 312"/>
                <a:gd name="T18" fmla="*/ 23 w 323"/>
                <a:gd name="T19" fmla="*/ 67 h 312"/>
                <a:gd name="T20" fmla="*/ 49 w 323"/>
                <a:gd name="T21" fmla="*/ 33 h 312"/>
                <a:gd name="T22" fmla="*/ 76 w 323"/>
                <a:gd name="T23" fmla="*/ 25 h 312"/>
                <a:gd name="T24" fmla="*/ 114 w 323"/>
                <a:gd name="T25" fmla="*/ 28 h 312"/>
                <a:gd name="T26" fmla="*/ 137 w 323"/>
                <a:gd name="T27" fmla="*/ 76 h 312"/>
                <a:gd name="T28" fmla="*/ 127 w 323"/>
                <a:gd name="T29" fmla="*/ 125 h 312"/>
                <a:gd name="T30" fmla="*/ 110 w 323"/>
                <a:gd name="T31" fmla="*/ 140 h 312"/>
                <a:gd name="T32" fmla="*/ 97 w 323"/>
                <a:gd name="T33" fmla="*/ 142 h 312"/>
                <a:gd name="T34" fmla="*/ 80 w 323"/>
                <a:gd name="T35" fmla="*/ 138 h 312"/>
                <a:gd name="T36" fmla="*/ 63 w 323"/>
                <a:gd name="T37" fmla="*/ 102 h 312"/>
                <a:gd name="T38" fmla="*/ 70 w 323"/>
                <a:gd name="T39" fmla="*/ 78 h 312"/>
                <a:gd name="T40" fmla="*/ 82 w 323"/>
                <a:gd name="T41" fmla="*/ 69 h 312"/>
                <a:gd name="T42" fmla="*/ 94 w 323"/>
                <a:gd name="T43" fmla="*/ 70 h 312"/>
                <a:gd name="T44" fmla="*/ 105 w 323"/>
                <a:gd name="T45" fmla="*/ 87 h 312"/>
                <a:gd name="T46" fmla="*/ 102 w 323"/>
                <a:gd name="T47" fmla="*/ 110 h 312"/>
                <a:gd name="T48" fmla="*/ 90 w 323"/>
                <a:gd name="T49" fmla="*/ 110 h 312"/>
                <a:gd name="T50" fmla="*/ 74 w 323"/>
                <a:gd name="T51" fmla="*/ 87 h 312"/>
                <a:gd name="T52" fmla="*/ 74 w 323"/>
                <a:gd name="T53" fmla="*/ 115 h 312"/>
                <a:gd name="T54" fmla="*/ 95 w 323"/>
                <a:gd name="T55" fmla="*/ 128 h 312"/>
                <a:gd name="T56" fmla="*/ 118 w 323"/>
                <a:gd name="T57" fmla="*/ 114 h 312"/>
                <a:gd name="T58" fmla="*/ 124 w 323"/>
                <a:gd name="T59" fmla="*/ 81 h 312"/>
                <a:gd name="T60" fmla="*/ 113 w 323"/>
                <a:gd name="T61" fmla="*/ 64 h 312"/>
                <a:gd name="T62" fmla="*/ 100 w 323"/>
                <a:gd name="T63" fmla="*/ 54 h 312"/>
                <a:gd name="T64" fmla="*/ 78 w 323"/>
                <a:gd name="T65" fmla="*/ 51 h 312"/>
                <a:gd name="T66" fmla="*/ 64 w 323"/>
                <a:gd name="T67" fmla="*/ 62 h 312"/>
                <a:gd name="T68" fmla="*/ 50 w 323"/>
                <a:gd name="T69" fmla="*/ 84 h 312"/>
                <a:gd name="T70" fmla="*/ 61 w 323"/>
                <a:gd name="T71" fmla="*/ 141 h 312"/>
                <a:gd name="T72" fmla="*/ 91 w 323"/>
                <a:gd name="T73" fmla="*/ 163 h 312"/>
                <a:gd name="T74" fmla="*/ 111 w 323"/>
                <a:gd name="T75" fmla="*/ 164 h 312"/>
                <a:gd name="T76" fmla="*/ 134 w 323"/>
                <a:gd name="T77" fmla="*/ 146 h 312"/>
                <a:gd name="T78" fmla="*/ 153 w 323"/>
                <a:gd name="T79" fmla="*/ 80 h 312"/>
                <a:gd name="T80" fmla="*/ 140 w 323"/>
                <a:gd name="T81" fmla="*/ 33 h 312"/>
                <a:gd name="T82" fmla="*/ 121 w 323"/>
                <a:gd name="T83" fmla="*/ 8 h 312"/>
                <a:gd name="T84" fmla="*/ 95 w 323"/>
                <a:gd name="T85" fmla="*/ 0 h 312"/>
                <a:gd name="T86" fmla="*/ 68 w 323"/>
                <a:gd name="T87" fmla="*/ 2 h 312"/>
                <a:gd name="T88" fmla="*/ 50 w 323"/>
                <a:gd name="T89" fmla="*/ 6 h 312"/>
                <a:gd name="T90" fmla="*/ 30 w 323"/>
                <a:gd name="T91" fmla="*/ 24 h 312"/>
                <a:gd name="T92" fmla="*/ 5 w 323"/>
                <a:gd name="T93" fmla="*/ 70 h 312"/>
                <a:gd name="T94" fmla="*/ 2 w 323"/>
                <a:gd name="T95" fmla="*/ 155 h 312"/>
                <a:gd name="T96" fmla="*/ 18 w 323"/>
                <a:gd name="T97" fmla="*/ 192 h 312"/>
                <a:gd name="T98" fmla="*/ 52 w 323"/>
                <a:gd name="T99" fmla="*/ 232 h 312"/>
                <a:gd name="T100" fmla="*/ 68 w 323"/>
                <a:gd name="T101" fmla="*/ 238 h 312"/>
                <a:gd name="T102" fmla="*/ 94 w 323"/>
                <a:gd name="T103" fmla="*/ 240 h 312"/>
                <a:gd name="T104" fmla="*/ 121 w 323"/>
                <a:gd name="T105" fmla="*/ 238 h 312"/>
                <a:gd name="T106" fmla="*/ 152 w 323"/>
                <a:gd name="T107" fmla="*/ 215 h 312"/>
                <a:gd name="T108" fmla="*/ 180 w 323"/>
                <a:gd name="T109" fmla="*/ 187 h 312"/>
                <a:gd name="T110" fmla="*/ 190 w 323"/>
                <a:gd name="T111" fmla="*/ 148 h 312"/>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0" t="0" r="r" b="b"/>
              <a:pathLst>
                <a:path w="323" h="312">
                  <a:moveTo>
                    <a:pt x="312" y="181"/>
                  </a:moveTo>
                  <a:lnTo>
                    <a:pt x="308" y="189"/>
                  </a:lnTo>
                  <a:lnTo>
                    <a:pt x="303" y="199"/>
                  </a:lnTo>
                  <a:lnTo>
                    <a:pt x="299" y="208"/>
                  </a:lnTo>
                  <a:lnTo>
                    <a:pt x="294" y="217"/>
                  </a:lnTo>
                  <a:lnTo>
                    <a:pt x="290" y="224"/>
                  </a:lnTo>
                  <a:lnTo>
                    <a:pt x="287" y="231"/>
                  </a:lnTo>
                  <a:lnTo>
                    <a:pt x="285" y="235"/>
                  </a:lnTo>
                  <a:lnTo>
                    <a:pt x="283" y="238"/>
                  </a:lnTo>
                  <a:lnTo>
                    <a:pt x="281" y="240"/>
                  </a:lnTo>
                  <a:lnTo>
                    <a:pt x="276" y="244"/>
                  </a:lnTo>
                  <a:lnTo>
                    <a:pt x="270" y="249"/>
                  </a:lnTo>
                  <a:lnTo>
                    <a:pt x="261" y="255"/>
                  </a:lnTo>
                  <a:lnTo>
                    <a:pt x="252" y="261"/>
                  </a:lnTo>
                  <a:lnTo>
                    <a:pt x="242" y="266"/>
                  </a:lnTo>
                  <a:lnTo>
                    <a:pt x="231" y="271"/>
                  </a:lnTo>
                  <a:lnTo>
                    <a:pt x="219" y="273"/>
                  </a:lnTo>
                  <a:lnTo>
                    <a:pt x="215" y="274"/>
                  </a:lnTo>
                  <a:lnTo>
                    <a:pt x="209" y="276"/>
                  </a:lnTo>
                  <a:lnTo>
                    <a:pt x="200" y="278"/>
                  </a:lnTo>
                  <a:lnTo>
                    <a:pt x="190" y="282"/>
                  </a:lnTo>
                  <a:lnTo>
                    <a:pt x="180" y="285"/>
                  </a:lnTo>
                  <a:lnTo>
                    <a:pt x="171" y="287"/>
                  </a:lnTo>
                  <a:lnTo>
                    <a:pt x="164" y="289"/>
                  </a:lnTo>
                  <a:lnTo>
                    <a:pt x="159" y="289"/>
                  </a:lnTo>
                  <a:lnTo>
                    <a:pt x="155" y="288"/>
                  </a:lnTo>
                  <a:lnTo>
                    <a:pt x="148" y="288"/>
                  </a:lnTo>
                  <a:lnTo>
                    <a:pt x="138" y="286"/>
                  </a:lnTo>
                  <a:lnTo>
                    <a:pt x="127" y="285"/>
                  </a:lnTo>
                  <a:lnTo>
                    <a:pt x="117" y="283"/>
                  </a:lnTo>
                  <a:lnTo>
                    <a:pt x="106" y="282"/>
                  </a:lnTo>
                  <a:lnTo>
                    <a:pt x="99" y="281"/>
                  </a:lnTo>
                  <a:lnTo>
                    <a:pt x="95" y="280"/>
                  </a:lnTo>
                  <a:lnTo>
                    <a:pt x="91" y="278"/>
                  </a:lnTo>
                  <a:lnTo>
                    <a:pt x="85" y="272"/>
                  </a:lnTo>
                  <a:lnTo>
                    <a:pt x="77" y="264"/>
                  </a:lnTo>
                  <a:lnTo>
                    <a:pt x="68" y="254"/>
                  </a:lnTo>
                  <a:lnTo>
                    <a:pt x="59" y="245"/>
                  </a:lnTo>
                  <a:lnTo>
                    <a:pt x="52" y="236"/>
                  </a:lnTo>
                  <a:lnTo>
                    <a:pt x="45" y="230"/>
                  </a:lnTo>
                  <a:lnTo>
                    <a:pt x="41" y="226"/>
                  </a:lnTo>
                  <a:lnTo>
                    <a:pt x="34" y="212"/>
                  </a:lnTo>
                  <a:lnTo>
                    <a:pt x="28" y="190"/>
                  </a:lnTo>
                  <a:lnTo>
                    <a:pt x="23" y="168"/>
                  </a:lnTo>
                  <a:lnTo>
                    <a:pt x="22" y="157"/>
                  </a:lnTo>
                  <a:lnTo>
                    <a:pt x="24" y="144"/>
                  </a:lnTo>
                  <a:lnTo>
                    <a:pt x="29" y="120"/>
                  </a:lnTo>
                  <a:lnTo>
                    <a:pt x="34" y="98"/>
                  </a:lnTo>
                  <a:lnTo>
                    <a:pt x="37" y="90"/>
                  </a:lnTo>
                  <a:lnTo>
                    <a:pt x="38" y="87"/>
                  </a:lnTo>
                  <a:lnTo>
                    <a:pt x="44" y="80"/>
                  </a:lnTo>
                  <a:lnTo>
                    <a:pt x="52" y="71"/>
                  </a:lnTo>
                  <a:lnTo>
                    <a:pt x="63" y="61"/>
                  </a:lnTo>
                  <a:lnTo>
                    <a:pt x="73" y="52"/>
                  </a:lnTo>
                  <a:lnTo>
                    <a:pt x="83" y="43"/>
                  </a:lnTo>
                  <a:lnTo>
                    <a:pt x="91" y="37"/>
                  </a:lnTo>
                  <a:lnTo>
                    <a:pt x="96" y="34"/>
                  </a:lnTo>
                  <a:lnTo>
                    <a:pt x="102" y="34"/>
                  </a:lnTo>
                  <a:lnTo>
                    <a:pt x="113" y="33"/>
                  </a:lnTo>
                  <a:lnTo>
                    <a:pt x="128" y="33"/>
                  </a:lnTo>
                  <a:lnTo>
                    <a:pt x="143" y="33"/>
                  </a:lnTo>
                  <a:lnTo>
                    <a:pt x="160" y="34"/>
                  </a:lnTo>
                  <a:lnTo>
                    <a:pt x="174" y="34"/>
                  </a:lnTo>
                  <a:lnTo>
                    <a:pt x="185" y="34"/>
                  </a:lnTo>
                  <a:lnTo>
                    <a:pt x="191" y="36"/>
                  </a:lnTo>
                  <a:lnTo>
                    <a:pt x="201" y="43"/>
                  </a:lnTo>
                  <a:lnTo>
                    <a:pt x="211" y="54"/>
                  </a:lnTo>
                  <a:lnTo>
                    <a:pt x="220" y="67"/>
                  </a:lnTo>
                  <a:lnTo>
                    <a:pt x="226" y="82"/>
                  </a:lnTo>
                  <a:lnTo>
                    <a:pt x="231" y="99"/>
                  </a:lnTo>
                  <a:lnTo>
                    <a:pt x="232" y="117"/>
                  </a:lnTo>
                  <a:lnTo>
                    <a:pt x="230" y="134"/>
                  </a:lnTo>
                  <a:lnTo>
                    <a:pt x="224" y="151"/>
                  </a:lnTo>
                  <a:lnTo>
                    <a:pt x="220" y="157"/>
                  </a:lnTo>
                  <a:lnTo>
                    <a:pt x="214" y="162"/>
                  </a:lnTo>
                  <a:lnTo>
                    <a:pt x="208" y="168"/>
                  </a:lnTo>
                  <a:lnTo>
                    <a:pt x="201" y="173"/>
                  </a:lnTo>
                  <a:lnTo>
                    <a:pt x="194" y="176"/>
                  </a:lnTo>
                  <a:lnTo>
                    <a:pt x="189" y="179"/>
                  </a:lnTo>
                  <a:lnTo>
                    <a:pt x="185" y="182"/>
                  </a:lnTo>
                  <a:lnTo>
                    <a:pt x="184" y="182"/>
                  </a:lnTo>
                  <a:lnTo>
                    <a:pt x="182" y="184"/>
                  </a:lnTo>
                  <a:lnTo>
                    <a:pt x="177" y="185"/>
                  </a:lnTo>
                  <a:lnTo>
                    <a:pt x="170" y="185"/>
                  </a:lnTo>
                  <a:lnTo>
                    <a:pt x="163" y="185"/>
                  </a:lnTo>
                  <a:lnTo>
                    <a:pt x="155" y="185"/>
                  </a:lnTo>
                  <a:lnTo>
                    <a:pt x="148" y="184"/>
                  </a:lnTo>
                  <a:lnTo>
                    <a:pt x="143" y="183"/>
                  </a:lnTo>
                  <a:lnTo>
                    <a:pt x="140" y="182"/>
                  </a:lnTo>
                  <a:lnTo>
                    <a:pt x="134" y="179"/>
                  </a:lnTo>
                  <a:lnTo>
                    <a:pt x="128" y="173"/>
                  </a:lnTo>
                  <a:lnTo>
                    <a:pt x="121" y="164"/>
                  </a:lnTo>
                  <a:lnTo>
                    <a:pt x="114" y="155"/>
                  </a:lnTo>
                  <a:lnTo>
                    <a:pt x="109" y="144"/>
                  </a:lnTo>
                  <a:lnTo>
                    <a:pt x="106" y="132"/>
                  </a:lnTo>
                  <a:lnTo>
                    <a:pt x="106" y="122"/>
                  </a:lnTo>
                  <a:lnTo>
                    <a:pt x="109" y="111"/>
                  </a:lnTo>
                  <a:lnTo>
                    <a:pt x="111" y="108"/>
                  </a:lnTo>
                  <a:lnTo>
                    <a:pt x="114" y="105"/>
                  </a:lnTo>
                  <a:lnTo>
                    <a:pt x="118" y="102"/>
                  </a:lnTo>
                  <a:lnTo>
                    <a:pt x="122" y="99"/>
                  </a:lnTo>
                  <a:lnTo>
                    <a:pt x="126" y="96"/>
                  </a:lnTo>
                  <a:lnTo>
                    <a:pt x="130" y="94"/>
                  </a:lnTo>
                  <a:lnTo>
                    <a:pt x="134" y="92"/>
                  </a:lnTo>
                  <a:lnTo>
                    <a:pt x="138" y="90"/>
                  </a:lnTo>
                  <a:lnTo>
                    <a:pt x="140" y="89"/>
                  </a:lnTo>
                  <a:lnTo>
                    <a:pt x="144" y="89"/>
                  </a:lnTo>
                  <a:lnTo>
                    <a:pt x="149" y="90"/>
                  </a:lnTo>
                  <a:lnTo>
                    <a:pt x="153" y="90"/>
                  </a:lnTo>
                  <a:lnTo>
                    <a:pt x="158" y="91"/>
                  </a:lnTo>
                  <a:lnTo>
                    <a:pt x="162" y="92"/>
                  </a:lnTo>
                  <a:lnTo>
                    <a:pt x="166" y="93"/>
                  </a:lnTo>
                  <a:lnTo>
                    <a:pt x="168" y="94"/>
                  </a:lnTo>
                  <a:lnTo>
                    <a:pt x="171" y="100"/>
                  </a:lnTo>
                  <a:lnTo>
                    <a:pt x="176" y="113"/>
                  </a:lnTo>
                  <a:lnTo>
                    <a:pt x="179" y="126"/>
                  </a:lnTo>
                  <a:lnTo>
                    <a:pt x="179" y="134"/>
                  </a:lnTo>
                  <a:lnTo>
                    <a:pt x="177" y="138"/>
                  </a:lnTo>
                  <a:lnTo>
                    <a:pt x="174" y="141"/>
                  </a:lnTo>
                  <a:lnTo>
                    <a:pt x="171" y="143"/>
                  </a:lnTo>
                  <a:lnTo>
                    <a:pt x="167" y="144"/>
                  </a:lnTo>
                  <a:lnTo>
                    <a:pt x="164" y="145"/>
                  </a:lnTo>
                  <a:lnTo>
                    <a:pt x="160" y="145"/>
                  </a:lnTo>
                  <a:lnTo>
                    <a:pt x="155" y="144"/>
                  </a:lnTo>
                  <a:lnTo>
                    <a:pt x="152" y="143"/>
                  </a:lnTo>
                  <a:lnTo>
                    <a:pt x="147" y="140"/>
                  </a:lnTo>
                  <a:lnTo>
                    <a:pt x="145" y="135"/>
                  </a:lnTo>
                  <a:lnTo>
                    <a:pt x="145" y="129"/>
                  </a:lnTo>
                  <a:lnTo>
                    <a:pt x="146" y="123"/>
                  </a:lnTo>
                  <a:lnTo>
                    <a:pt x="125" y="113"/>
                  </a:lnTo>
                  <a:lnTo>
                    <a:pt x="122" y="120"/>
                  </a:lnTo>
                  <a:lnTo>
                    <a:pt x="120" y="128"/>
                  </a:lnTo>
                  <a:lnTo>
                    <a:pt x="120" y="135"/>
                  </a:lnTo>
                  <a:lnTo>
                    <a:pt x="122" y="143"/>
                  </a:lnTo>
                  <a:lnTo>
                    <a:pt x="124" y="149"/>
                  </a:lnTo>
                  <a:lnTo>
                    <a:pt x="129" y="155"/>
                  </a:lnTo>
                  <a:lnTo>
                    <a:pt x="134" y="161"/>
                  </a:lnTo>
                  <a:lnTo>
                    <a:pt x="140" y="165"/>
                  </a:lnTo>
                  <a:lnTo>
                    <a:pt x="149" y="167"/>
                  </a:lnTo>
                  <a:lnTo>
                    <a:pt x="159" y="167"/>
                  </a:lnTo>
                  <a:lnTo>
                    <a:pt x="169" y="165"/>
                  </a:lnTo>
                  <a:lnTo>
                    <a:pt x="178" y="161"/>
                  </a:lnTo>
                  <a:lnTo>
                    <a:pt x="187" y="157"/>
                  </a:lnTo>
                  <a:lnTo>
                    <a:pt x="193" y="152"/>
                  </a:lnTo>
                  <a:lnTo>
                    <a:pt x="199" y="148"/>
                  </a:lnTo>
                  <a:lnTo>
                    <a:pt x="202" y="145"/>
                  </a:lnTo>
                  <a:lnTo>
                    <a:pt x="205" y="135"/>
                  </a:lnTo>
                  <a:lnTo>
                    <a:pt x="208" y="123"/>
                  </a:lnTo>
                  <a:lnTo>
                    <a:pt x="209" y="113"/>
                  </a:lnTo>
                  <a:lnTo>
                    <a:pt x="208" y="105"/>
                  </a:lnTo>
                  <a:lnTo>
                    <a:pt x="207" y="103"/>
                  </a:lnTo>
                  <a:lnTo>
                    <a:pt x="204" y="99"/>
                  </a:lnTo>
                  <a:lnTo>
                    <a:pt x="199" y="94"/>
                  </a:lnTo>
                  <a:lnTo>
                    <a:pt x="195" y="88"/>
                  </a:lnTo>
                  <a:lnTo>
                    <a:pt x="190" y="83"/>
                  </a:lnTo>
                  <a:lnTo>
                    <a:pt x="186" y="78"/>
                  </a:lnTo>
                  <a:lnTo>
                    <a:pt x="182" y="75"/>
                  </a:lnTo>
                  <a:lnTo>
                    <a:pt x="179" y="73"/>
                  </a:lnTo>
                  <a:lnTo>
                    <a:pt x="175" y="71"/>
                  </a:lnTo>
                  <a:lnTo>
                    <a:pt x="168" y="70"/>
                  </a:lnTo>
                  <a:lnTo>
                    <a:pt x="160" y="68"/>
                  </a:lnTo>
                  <a:lnTo>
                    <a:pt x="152" y="67"/>
                  </a:lnTo>
                  <a:lnTo>
                    <a:pt x="143" y="66"/>
                  </a:lnTo>
                  <a:lnTo>
                    <a:pt x="137" y="66"/>
                  </a:lnTo>
                  <a:lnTo>
                    <a:pt x="131" y="66"/>
                  </a:lnTo>
                  <a:lnTo>
                    <a:pt x="128" y="66"/>
                  </a:lnTo>
                  <a:lnTo>
                    <a:pt x="126" y="67"/>
                  </a:lnTo>
                  <a:lnTo>
                    <a:pt x="122" y="70"/>
                  </a:lnTo>
                  <a:lnTo>
                    <a:pt x="115" y="75"/>
                  </a:lnTo>
                  <a:lnTo>
                    <a:pt x="108" y="81"/>
                  </a:lnTo>
                  <a:lnTo>
                    <a:pt x="100" y="87"/>
                  </a:lnTo>
                  <a:lnTo>
                    <a:pt x="93" y="92"/>
                  </a:lnTo>
                  <a:lnTo>
                    <a:pt x="88" y="97"/>
                  </a:lnTo>
                  <a:lnTo>
                    <a:pt x="86" y="100"/>
                  </a:lnTo>
                  <a:lnTo>
                    <a:pt x="84" y="109"/>
                  </a:lnTo>
                  <a:lnTo>
                    <a:pt x="84" y="121"/>
                  </a:lnTo>
                  <a:lnTo>
                    <a:pt x="86" y="136"/>
                  </a:lnTo>
                  <a:lnTo>
                    <a:pt x="89" y="152"/>
                  </a:lnTo>
                  <a:lnTo>
                    <a:pt x="94" y="168"/>
                  </a:lnTo>
                  <a:lnTo>
                    <a:pt x="102" y="183"/>
                  </a:lnTo>
                  <a:lnTo>
                    <a:pt x="112" y="196"/>
                  </a:lnTo>
                  <a:lnTo>
                    <a:pt x="125" y="206"/>
                  </a:lnTo>
                  <a:lnTo>
                    <a:pt x="133" y="209"/>
                  </a:lnTo>
                  <a:lnTo>
                    <a:pt x="143" y="211"/>
                  </a:lnTo>
                  <a:lnTo>
                    <a:pt x="153" y="212"/>
                  </a:lnTo>
                  <a:lnTo>
                    <a:pt x="163" y="213"/>
                  </a:lnTo>
                  <a:lnTo>
                    <a:pt x="172" y="213"/>
                  </a:lnTo>
                  <a:lnTo>
                    <a:pt x="179" y="213"/>
                  </a:lnTo>
                  <a:lnTo>
                    <a:pt x="185" y="213"/>
                  </a:lnTo>
                  <a:lnTo>
                    <a:pt x="186" y="213"/>
                  </a:lnTo>
                  <a:lnTo>
                    <a:pt x="189" y="211"/>
                  </a:lnTo>
                  <a:lnTo>
                    <a:pt x="195" y="208"/>
                  </a:lnTo>
                  <a:lnTo>
                    <a:pt x="204" y="203"/>
                  </a:lnTo>
                  <a:lnTo>
                    <a:pt x="214" y="197"/>
                  </a:lnTo>
                  <a:lnTo>
                    <a:pt x="225" y="190"/>
                  </a:lnTo>
                  <a:lnTo>
                    <a:pt x="235" y="182"/>
                  </a:lnTo>
                  <a:lnTo>
                    <a:pt x="244" y="173"/>
                  </a:lnTo>
                  <a:lnTo>
                    <a:pt x="251" y="163"/>
                  </a:lnTo>
                  <a:lnTo>
                    <a:pt x="258" y="136"/>
                  </a:lnTo>
                  <a:lnTo>
                    <a:pt x="257" y="104"/>
                  </a:lnTo>
                  <a:lnTo>
                    <a:pt x="253" y="76"/>
                  </a:lnTo>
                  <a:lnTo>
                    <a:pt x="249" y="61"/>
                  </a:lnTo>
                  <a:lnTo>
                    <a:pt x="246" y="57"/>
                  </a:lnTo>
                  <a:lnTo>
                    <a:pt x="242" y="51"/>
                  </a:lnTo>
                  <a:lnTo>
                    <a:pt x="235" y="43"/>
                  </a:lnTo>
                  <a:lnTo>
                    <a:pt x="229" y="34"/>
                  </a:lnTo>
                  <a:lnTo>
                    <a:pt x="221" y="26"/>
                  </a:lnTo>
                  <a:lnTo>
                    <a:pt x="214" y="19"/>
                  </a:lnTo>
                  <a:lnTo>
                    <a:pt x="208" y="13"/>
                  </a:lnTo>
                  <a:lnTo>
                    <a:pt x="204" y="10"/>
                  </a:lnTo>
                  <a:lnTo>
                    <a:pt x="196" y="7"/>
                  </a:lnTo>
                  <a:lnTo>
                    <a:pt x="188" y="4"/>
                  </a:lnTo>
                  <a:lnTo>
                    <a:pt x="179" y="2"/>
                  </a:lnTo>
                  <a:lnTo>
                    <a:pt x="169" y="1"/>
                  </a:lnTo>
                  <a:lnTo>
                    <a:pt x="160" y="0"/>
                  </a:lnTo>
                  <a:lnTo>
                    <a:pt x="150" y="0"/>
                  </a:lnTo>
                  <a:lnTo>
                    <a:pt x="140" y="0"/>
                  </a:lnTo>
                  <a:lnTo>
                    <a:pt x="132" y="1"/>
                  </a:lnTo>
                  <a:lnTo>
                    <a:pt x="122" y="2"/>
                  </a:lnTo>
                  <a:lnTo>
                    <a:pt x="114" y="3"/>
                  </a:lnTo>
                  <a:lnTo>
                    <a:pt x="106" y="4"/>
                  </a:lnTo>
                  <a:lnTo>
                    <a:pt x="99" y="5"/>
                  </a:lnTo>
                  <a:lnTo>
                    <a:pt x="93" y="7"/>
                  </a:lnTo>
                  <a:lnTo>
                    <a:pt x="87" y="8"/>
                  </a:lnTo>
                  <a:lnTo>
                    <a:pt x="84" y="8"/>
                  </a:lnTo>
                  <a:lnTo>
                    <a:pt x="81" y="9"/>
                  </a:lnTo>
                  <a:lnTo>
                    <a:pt x="76" y="11"/>
                  </a:lnTo>
                  <a:lnTo>
                    <a:pt x="70" y="16"/>
                  </a:lnTo>
                  <a:lnTo>
                    <a:pt x="61" y="22"/>
                  </a:lnTo>
                  <a:lnTo>
                    <a:pt x="51" y="31"/>
                  </a:lnTo>
                  <a:lnTo>
                    <a:pt x="40" y="40"/>
                  </a:lnTo>
                  <a:lnTo>
                    <a:pt x="31" y="51"/>
                  </a:lnTo>
                  <a:lnTo>
                    <a:pt x="22" y="62"/>
                  </a:lnTo>
                  <a:lnTo>
                    <a:pt x="16" y="73"/>
                  </a:lnTo>
                  <a:lnTo>
                    <a:pt x="8" y="91"/>
                  </a:lnTo>
                  <a:lnTo>
                    <a:pt x="4" y="114"/>
                  </a:lnTo>
                  <a:lnTo>
                    <a:pt x="1" y="138"/>
                  </a:lnTo>
                  <a:lnTo>
                    <a:pt x="0" y="161"/>
                  </a:lnTo>
                  <a:lnTo>
                    <a:pt x="1" y="183"/>
                  </a:lnTo>
                  <a:lnTo>
                    <a:pt x="3" y="202"/>
                  </a:lnTo>
                  <a:lnTo>
                    <a:pt x="5" y="215"/>
                  </a:lnTo>
                  <a:lnTo>
                    <a:pt x="9" y="223"/>
                  </a:lnTo>
                  <a:lnTo>
                    <a:pt x="14" y="228"/>
                  </a:lnTo>
                  <a:lnTo>
                    <a:pt x="22" y="238"/>
                  </a:lnTo>
                  <a:lnTo>
                    <a:pt x="31" y="249"/>
                  </a:lnTo>
                  <a:lnTo>
                    <a:pt x="43" y="262"/>
                  </a:lnTo>
                  <a:lnTo>
                    <a:pt x="55" y="275"/>
                  </a:lnTo>
                  <a:lnTo>
                    <a:pt x="67" y="287"/>
                  </a:lnTo>
                  <a:lnTo>
                    <a:pt x="78" y="296"/>
                  </a:lnTo>
                  <a:lnTo>
                    <a:pt x="87" y="302"/>
                  </a:lnTo>
                  <a:lnTo>
                    <a:pt x="91" y="303"/>
                  </a:lnTo>
                  <a:lnTo>
                    <a:pt x="96" y="305"/>
                  </a:lnTo>
                  <a:lnTo>
                    <a:pt x="101" y="306"/>
                  </a:lnTo>
                  <a:lnTo>
                    <a:pt x="108" y="308"/>
                  </a:lnTo>
                  <a:lnTo>
                    <a:pt x="115" y="309"/>
                  </a:lnTo>
                  <a:lnTo>
                    <a:pt x="123" y="310"/>
                  </a:lnTo>
                  <a:lnTo>
                    <a:pt x="131" y="311"/>
                  </a:lnTo>
                  <a:lnTo>
                    <a:pt x="140" y="312"/>
                  </a:lnTo>
                  <a:lnTo>
                    <a:pt x="149" y="312"/>
                  </a:lnTo>
                  <a:lnTo>
                    <a:pt x="158" y="312"/>
                  </a:lnTo>
                  <a:lnTo>
                    <a:pt x="167" y="312"/>
                  </a:lnTo>
                  <a:lnTo>
                    <a:pt x="176" y="312"/>
                  </a:lnTo>
                  <a:lnTo>
                    <a:pt x="186" y="312"/>
                  </a:lnTo>
                  <a:lnTo>
                    <a:pt x="195" y="310"/>
                  </a:lnTo>
                  <a:lnTo>
                    <a:pt x="203" y="309"/>
                  </a:lnTo>
                  <a:lnTo>
                    <a:pt x="211" y="306"/>
                  </a:lnTo>
                  <a:lnTo>
                    <a:pt x="217" y="303"/>
                  </a:lnTo>
                  <a:lnTo>
                    <a:pt x="227" y="297"/>
                  </a:lnTo>
                  <a:lnTo>
                    <a:pt x="241" y="288"/>
                  </a:lnTo>
                  <a:lnTo>
                    <a:pt x="255" y="279"/>
                  </a:lnTo>
                  <a:lnTo>
                    <a:pt x="269" y="268"/>
                  </a:lnTo>
                  <a:lnTo>
                    <a:pt x="282" y="259"/>
                  </a:lnTo>
                  <a:lnTo>
                    <a:pt x="291" y="253"/>
                  </a:lnTo>
                  <a:lnTo>
                    <a:pt x="297" y="249"/>
                  </a:lnTo>
                  <a:lnTo>
                    <a:pt x="302" y="243"/>
                  </a:lnTo>
                  <a:lnTo>
                    <a:pt x="307" y="234"/>
                  </a:lnTo>
                  <a:lnTo>
                    <a:pt x="311" y="223"/>
                  </a:lnTo>
                  <a:lnTo>
                    <a:pt x="315" y="212"/>
                  </a:lnTo>
                  <a:lnTo>
                    <a:pt x="318" y="202"/>
                  </a:lnTo>
                  <a:lnTo>
                    <a:pt x="320" y="193"/>
                  </a:lnTo>
                  <a:lnTo>
                    <a:pt x="322" y="187"/>
                  </a:lnTo>
                  <a:lnTo>
                    <a:pt x="323" y="185"/>
                  </a:lnTo>
                  <a:lnTo>
                    <a:pt x="312" y="181"/>
                  </a:lnTo>
                  <a:close/>
                </a:path>
              </a:pathLst>
            </a:custGeom>
            <a:solidFill>
              <a:srgbClr val="EF1F1D"/>
            </a:solidFill>
            <a:ln w="9525">
              <a:solidFill>
                <a:srgbClr val="EF1F1D"/>
              </a:solidFill>
              <a:round/>
              <a:headEnd/>
              <a:tailEnd/>
            </a:ln>
          </p:spPr>
          <p:txBody>
            <a:bodyPr/>
            <a:lstStyle/>
            <a:p>
              <a:endParaRPr lang="en-US"/>
            </a:p>
          </p:txBody>
        </p:sp>
        <p:sp>
          <p:nvSpPr>
            <p:cNvPr id="5131" name="AutoShape 52"/>
            <p:cNvSpPr>
              <a:spLocks noChangeArrowheads="1"/>
            </p:cNvSpPr>
            <p:nvPr/>
          </p:nvSpPr>
          <p:spPr bwMode="auto">
            <a:xfrm rot="1516663">
              <a:off x="1584" y="1728"/>
              <a:ext cx="96" cy="48"/>
            </a:xfrm>
            <a:prstGeom prst="triangle">
              <a:avLst>
                <a:gd name="adj" fmla="val 50000"/>
              </a:avLst>
            </a:prstGeom>
            <a:solidFill>
              <a:srgbClr val="EF1F1D"/>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grpSp>
    </p:spTree>
    <p:extLst>
      <p:ext uri="{BB962C8B-B14F-4D97-AF65-F5344CB8AC3E}">
        <p14:creationId xmlns:p14="http://schemas.microsoft.com/office/powerpoint/2010/main" xmlns="" val="21302247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Date Placeholder 4"/>
          <p:cNvSpPr>
            <a:spLocks noGrp="1"/>
          </p:cNvSpPr>
          <p:nvPr>
            <p:ph type="dt" sz="quarter" idx="10"/>
          </p:nvPr>
        </p:nvSpPr>
        <p:spPr>
          <a:xfrm>
            <a:off x="6837680" y="6173787"/>
            <a:ext cx="2133600" cy="365125"/>
          </a:xfrm>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dirty="0"/>
              <a:t>01 May 2002</a:t>
            </a:r>
          </a:p>
        </p:txBody>
      </p:sp>
      <p:sp>
        <p:nvSpPr>
          <p:cNvPr id="6147" name="Footer Placeholder 5"/>
          <p:cNvSpPr>
            <a:spLocks noGrp="1"/>
          </p:cNvSpPr>
          <p:nvPr>
            <p:ph type="ftr" sz="quarter" idx="11"/>
          </p:nvPr>
        </p:nvSpPr>
        <p:spPr>
          <a:noFill/>
        </p:spPr>
        <p:txBody>
          <a:bodyPr/>
          <a:lstStyle>
            <a:lvl1pPr>
              <a:defRPr sz="2400">
                <a:solidFill>
                  <a:schemeClr val="tx1"/>
                </a:solidFill>
                <a:latin typeface="Times"/>
              </a:defRPr>
            </a:lvl1pPr>
            <a:lvl2pPr marL="742950" indent="-285750">
              <a:defRPr sz="2400">
                <a:solidFill>
                  <a:schemeClr val="tx1"/>
                </a:solidFill>
                <a:latin typeface="Times"/>
              </a:defRPr>
            </a:lvl2pPr>
            <a:lvl3pPr marL="1143000" indent="-228600">
              <a:defRPr sz="2400">
                <a:solidFill>
                  <a:schemeClr val="tx1"/>
                </a:solidFill>
                <a:latin typeface="Times"/>
              </a:defRPr>
            </a:lvl3pPr>
            <a:lvl4pPr marL="1600200" indent="-228600">
              <a:defRPr sz="2400">
                <a:solidFill>
                  <a:schemeClr val="tx1"/>
                </a:solidFill>
                <a:latin typeface="Times"/>
              </a:defRPr>
            </a:lvl4pPr>
            <a:lvl5pPr marL="2057400" indent="-228600">
              <a:defRPr sz="2400">
                <a:solidFill>
                  <a:schemeClr val="tx1"/>
                </a:solidFill>
                <a:latin typeface="Times"/>
              </a:defRPr>
            </a:lvl5pPr>
            <a:lvl6pPr marL="2514600" indent="-228600" eaLnBrk="0" fontAlgn="base" hangingPunct="0">
              <a:spcBef>
                <a:spcPct val="0"/>
              </a:spcBef>
              <a:spcAft>
                <a:spcPct val="0"/>
              </a:spcAft>
              <a:defRPr sz="2400">
                <a:solidFill>
                  <a:schemeClr val="tx1"/>
                </a:solidFill>
                <a:latin typeface="Times"/>
              </a:defRPr>
            </a:lvl6pPr>
            <a:lvl7pPr marL="2971800" indent="-228600" eaLnBrk="0" fontAlgn="base" hangingPunct="0">
              <a:spcBef>
                <a:spcPct val="0"/>
              </a:spcBef>
              <a:spcAft>
                <a:spcPct val="0"/>
              </a:spcAft>
              <a:defRPr sz="2400">
                <a:solidFill>
                  <a:schemeClr val="tx1"/>
                </a:solidFill>
                <a:latin typeface="Times"/>
              </a:defRPr>
            </a:lvl7pPr>
            <a:lvl8pPr marL="3429000" indent="-228600" eaLnBrk="0" fontAlgn="base" hangingPunct="0">
              <a:spcBef>
                <a:spcPct val="0"/>
              </a:spcBef>
              <a:spcAft>
                <a:spcPct val="0"/>
              </a:spcAft>
              <a:defRPr sz="2400">
                <a:solidFill>
                  <a:schemeClr val="tx1"/>
                </a:solidFill>
                <a:latin typeface="Times"/>
              </a:defRPr>
            </a:lvl8pPr>
            <a:lvl9pPr marL="3886200" indent="-228600" eaLnBrk="0" fontAlgn="base" hangingPunct="0">
              <a:spcBef>
                <a:spcPct val="0"/>
              </a:spcBef>
              <a:spcAft>
                <a:spcPct val="0"/>
              </a:spcAft>
              <a:defRPr sz="2400">
                <a:solidFill>
                  <a:schemeClr val="tx1"/>
                </a:solidFill>
                <a:latin typeface="Times"/>
              </a:defRPr>
            </a:lvl9pPr>
          </a:lstStyle>
          <a:p>
            <a:r>
              <a:rPr lang="en-US" sz="1400"/>
              <a:t>©Institute of Cultural Affairs</a:t>
            </a:r>
          </a:p>
        </p:txBody>
      </p:sp>
      <p:sp>
        <p:nvSpPr>
          <p:cNvPr id="6148" name="Rectangle 2"/>
          <p:cNvSpPr>
            <a:spLocks noGrp="1" noChangeArrowheads="1"/>
          </p:cNvSpPr>
          <p:nvPr>
            <p:ph type="title"/>
          </p:nvPr>
        </p:nvSpPr>
        <p:spPr>
          <a:xfrm>
            <a:off x="457200" y="609600"/>
            <a:ext cx="8001000" cy="1143000"/>
          </a:xfrm>
        </p:spPr>
        <p:txBody>
          <a:bodyPr/>
          <a:lstStyle/>
          <a:p>
            <a:pPr eaLnBrk="1" hangingPunct="1"/>
            <a:r>
              <a:rPr lang="en-US" smtClean="0"/>
              <a:t>The </a:t>
            </a:r>
            <a:r>
              <a:rPr lang="en-US" sz="6600" b="1" smtClean="0">
                <a:solidFill>
                  <a:srgbClr val="EF1F1D"/>
                </a:solidFill>
              </a:rPr>
              <a:t>D</a:t>
            </a:r>
            <a:r>
              <a:rPr lang="en-US" smtClean="0"/>
              <a:t>ecisional Level of Thinking</a:t>
            </a:r>
          </a:p>
        </p:txBody>
      </p:sp>
      <p:sp>
        <p:nvSpPr>
          <p:cNvPr id="6149" name="Rectangle 4"/>
          <p:cNvSpPr>
            <a:spLocks noGrp="1" noChangeArrowheads="1"/>
          </p:cNvSpPr>
          <p:nvPr>
            <p:ph type="body" sz="half" idx="2"/>
          </p:nvPr>
        </p:nvSpPr>
        <p:spPr/>
        <p:txBody>
          <a:bodyPr/>
          <a:lstStyle/>
          <a:p>
            <a:pPr eaLnBrk="1" hangingPunct="1"/>
            <a:r>
              <a:rPr lang="en-US" sz="2800" smtClean="0"/>
              <a:t>Future Resolve:</a:t>
            </a:r>
          </a:p>
          <a:p>
            <a:pPr lvl="1" eaLnBrk="1" hangingPunct="1"/>
            <a:r>
              <a:rPr lang="en-US" sz="2400" smtClean="0"/>
              <a:t>Next steps</a:t>
            </a:r>
          </a:p>
          <a:p>
            <a:pPr lvl="1" eaLnBrk="1" hangingPunct="1"/>
            <a:r>
              <a:rPr lang="en-US" sz="2400" smtClean="0"/>
              <a:t>Who will do it</a:t>
            </a:r>
          </a:p>
          <a:p>
            <a:pPr lvl="1" eaLnBrk="1" hangingPunct="1"/>
            <a:r>
              <a:rPr lang="en-US" sz="2400" smtClean="0"/>
              <a:t>Product produced</a:t>
            </a:r>
          </a:p>
          <a:p>
            <a:pPr lvl="1" eaLnBrk="1" hangingPunct="1"/>
            <a:r>
              <a:rPr lang="en-US" sz="2400" smtClean="0"/>
              <a:t>Aims accomplished</a:t>
            </a:r>
          </a:p>
          <a:p>
            <a:pPr lvl="1" eaLnBrk="1" hangingPunct="1"/>
            <a:r>
              <a:rPr lang="en-US" sz="2400" smtClean="0"/>
              <a:t>Application </a:t>
            </a:r>
          </a:p>
          <a:p>
            <a:pPr eaLnBrk="1" hangingPunct="1"/>
            <a:r>
              <a:rPr lang="en-US" sz="2800" smtClean="0"/>
              <a:t>Closure</a:t>
            </a:r>
          </a:p>
        </p:txBody>
      </p:sp>
      <p:sp>
        <p:nvSpPr>
          <p:cNvPr id="6150" name="Freeform 55"/>
          <p:cNvSpPr>
            <a:spLocks/>
          </p:cNvSpPr>
          <p:nvPr/>
        </p:nvSpPr>
        <p:spPr bwMode="auto">
          <a:xfrm>
            <a:off x="2290763" y="3182938"/>
            <a:ext cx="808037" cy="1460500"/>
          </a:xfrm>
          <a:custGeom>
            <a:avLst/>
            <a:gdLst>
              <a:gd name="T0" fmla="*/ 267241 w 384"/>
              <a:gd name="T1" fmla="*/ 325095 h 602"/>
              <a:gd name="T2" fmla="*/ 416644 w 384"/>
              <a:gd name="T3" fmla="*/ 114026 h 602"/>
              <a:gd name="T4" fmla="*/ 563942 w 384"/>
              <a:gd name="T5" fmla="*/ 0 h 602"/>
              <a:gd name="T6" fmla="*/ 673364 w 384"/>
              <a:gd name="T7" fmla="*/ 0 h 602"/>
              <a:gd name="T8" fmla="*/ 784890 w 384"/>
              <a:gd name="T9" fmla="*/ 84913 h 602"/>
              <a:gd name="T10" fmla="*/ 808037 w 384"/>
              <a:gd name="T11" fmla="*/ 184382 h 602"/>
              <a:gd name="T12" fmla="*/ 772265 w 384"/>
              <a:gd name="T13" fmla="*/ 339651 h 602"/>
              <a:gd name="T14" fmla="*/ 685990 w 384"/>
              <a:gd name="T15" fmla="*/ 482790 h 602"/>
              <a:gd name="T16" fmla="*/ 587089 w 384"/>
              <a:gd name="T17" fmla="*/ 679302 h 602"/>
              <a:gd name="T18" fmla="*/ 538691 w 384"/>
              <a:gd name="T19" fmla="*/ 934041 h 602"/>
              <a:gd name="T20" fmla="*/ 502919 w 384"/>
              <a:gd name="T21" fmla="*/ 1132979 h 602"/>
              <a:gd name="T22" fmla="*/ 477668 w 384"/>
              <a:gd name="T23" fmla="*/ 1276118 h 602"/>
              <a:gd name="T24" fmla="*/ 380872 w 384"/>
              <a:gd name="T25" fmla="*/ 1404700 h 602"/>
              <a:gd name="T26" fmla="*/ 220948 w 384"/>
              <a:gd name="T27" fmla="*/ 1460500 h 602"/>
              <a:gd name="T28" fmla="*/ 46294 w 384"/>
              <a:gd name="T29" fmla="*/ 1387718 h 602"/>
              <a:gd name="T30" fmla="*/ 0 w 384"/>
              <a:gd name="T31" fmla="*/ 1232449 h 602"/>
              <a:gd name="T32" fmla="*/ 12626 w 384"/>
              <a:gd name="T33" fmla="*/ 965580 h 602"/>
              <a:gd name="T34" fmla="*/ 61024 w 384"/>
              <a:gd name="T35" fmla="*/ 708415 h 602"/>
              <a:gd name="T36" fmla="*/ 157820 w 384"/>
              <a:gd name="T37" fmla="*/ 509477 h 602"/>
              <a:gd name="T38" fmla="*/ 267241 w 384"/>
              <a:gd name="T39" fmla="*/ 325095 h 602"/>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384" h="602">
                <a:moveTo>
                  <a:pt x="127" y="134"/>
                </a:moveTo>
                <a:lnTo>
                  <a:pt x="198" y="47"/>
                </a:lnTo>
                <a:lnTo>
                  <a:pt x="268" y="0"/>
                </a:lnTo>
                <a:lnTo>
                  <a:pt x="320" y="0"/>
                </a:lnTo>
                <a:lnTo>
                  <a:pt x="373" y="35"/>
                </a:lnTo>
                <a:lnTo>
                  <a:pt x="384" y="76"/>
                </a:lnTo>
                <a:lnTo>
                  <a:pt x="367" y="140"/>
                </a:lnTo>
                <a:lnTo>
                  <a:pt x="326" y="199"/>
                </a:lnTo>
                <a:lnTo>
                  <a:pt x="279" y="280"/>
                </a:lnTo>
                <a:lnTo>
                  <a:pt x="256" y="385"/>
                </a:lnTo>
                <a:lnTo>
                  <a:pt x="239" y="467"/>
                </a:lnTo>
                <a:lnTo>
                  <a:pt x="227" y="526"/>
                </a:lnTo>
                <a:lnTo>
                  <a:pt x="181" y="579"/>
                </a:lnTo>
                <a:lnTo>
                  <a:pt x="105" y="602"/>
                </a:lnTo>
                <a:lnTo>
                  <a:pt x="22" y="572"/>
                </a:lnTo>
                <a:lnTo>
                  <a:pt x="0" y="508"/>
                </a:lnTo>
                <a:lnTo>
                  <a:pt x="6" y="398"/>
                </a:lnTo>
                <a:lnTo>
                  <a:pt x="29" y="292"/>
                </a:lnTo>
                <a:lnTo>
                  <a:pt x="75" y="210"/>
                </a:lnTo>
                <a:lnTo>
                  <a:pt x="127" y="134"/>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6151" name="Freeform 56"/>
          <p:cNvSpPr>
            <a:spLocks/>
          </p:cNvSpPr>
          <p:nvPr/>
        </p:nvSpPr>
        <p:spPr bwMode="auto">
          <a:xfrm>
            <a:off x="1749425" y="3055938"/>
            <a:ext cx="1079500" cy="1146175"/>
          </a:xfrm>
          <a:custGeom>
            <a:avLst/>
            <a:gdLst>
              <a:gd name="T0" fmla="*/ 747022 w 513"/>
              <a:gd name="T1" fmla="*/ 84992 h 472"/>
              <a:gd name="T2" fmla="*/ 1043727 w 513"/>
              <a:gd name="T3" fmla="*/ 114132 h 472"/>
              <a:gd name="T4" fmla="*/ 1079500 w 513"/>
              <a:gd name="T5" fmla="*/ 184554 h 472"/>
              <a:gd name="T6" fmla="*/ 1018476 w 513"/>
              <a:gd name="T7" fmla="*/ 267117 h 472"/>
              <a:gd name="T8" fmla="*/ 858550 w 513"/>
              <a:gd name="T9" fmla="*/ 281687 h 472"/>
              <a:gd name="T10" fmla="*/ 587096 w 513"/>
              <a:gd name="T11" fmla="*/ 211265 h 472"/>
              <a:gd name="T12" fmla="*/ 380876 w 513"/>
              <a:gd name="T13" fmla="*/ 126274 h 472"/>
              <a:gd name="T14" fmla="*/ 244097 w 513"/>
              <a:gd name="T15" fmla="*/ 126274 h 472"/>
              <a:gd name="T16" fmla="*/ 159926 w 513"/>
              <a:gd name="T17" fmla="*/ 310827 h 472"/>
              <a:gd name="T18" fmla="*/ 145196 w 513"/>
              <a:gd name="T19" fmla="*/ 522092 h 472"/>
              <a:gd name="T20" fmla="*/ 172552 w 513"/>
              <a:gd name="T21" fmla="*/ 794066 h 472"/>
              <a:gd name="T22" fmla="*/ 244097 w 513"/>
              <a:gd name="T23" fmla="*/ 908198 h 472"/>
              <a:gd name="T24" fmla="*/ 305122 w 513"/>
              <a:gd name="T25" fmla="*/ 949480 h 472"/>
              <a:gd name="T26" fmla="*/ 281975 w 513"/>
              <a:gd name="T27" fmla="*/ 1049042 h 472"/>
              <a:gd name="T28" fmla="*/ 96797 w 513"/>
              <a:gd name="T29" fmla="*/ 1146175 h 472"/>
              <a:gd name="T30" fmla="*/ 0 w 513"/>
              <a:gd name="T31" fmla="*/ 1092752 h 472"/>
              <a:gd name="T32" fmla="*/ 12626 w 513"/>
              <a:gd name="T33" fmla="*/ 835348 h 472"/>
              <a:gd name="T34" fmla="*/ 35773 w 513"/>
              <a:gd name="T35" fmla="*/ 750356 h 472"/>
              <a:gd name="T36" fmla="*/ 46294 w 513"/>
              <a:gd name="T37" fmla="*/ 424959 h 472"/>
              <a:gd name="T38" fmla="*/ 84172 w 513"/>
              <a:gd name="T39" fmla="*/ 169984 h 472"/>
              <a:gd name="T40" fmla="*/ 195699 w 513"/>
              <a:gd name="T41" fmla="*/ 26712 h 472"/>
              <a:gd name="T42" fmla="*/ 317748 w 513"/>
              <a:gd name="T43" fmla="*/ 0 h 472"/>
              <a:gd name="T44" fmla="*/ 492404 w 513"/>
              <a:gd name="T45" fmla="*/ 43710 h 472"/>
              <a:gd name="T46" fmla="*/ 637599 w 513"/>
              <a:gd name="T47" fmla="*/ 84992 h 472"/>
              <a:gd name="T48" fmla="*/ 747022 w 513"/>
              <a:gd name="T49" fmla="*/ 84992 h 472"/>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0" t="0" r="r" b="b"/>
            <a:pathLst>
              <a:path w="513" h="472">
                <a:moveTo>
                  <a:pt x="355" y="35"/>
                </a:moveTo>
                <a:lnTo>
                  <a:pt x="496" y="47"/>
                </a:lnTo>
                <a:lnTo>
                  <a:pt x="513" y="76"/>
                </a:lnTo>
                <a:lnTo>
                  <a:pt x="484" y="110"/>
                </a:lnTo>
                <a:lnTo>
                  <a:pt x="408" y="116"/>
                </a:lnTo>
                <a:lnTo>
                  <a:pt x="279" y="87"/>
                </a:lnTo>
                <a:lnTo>
                  <a:pt x="181" y="52"/>
                </a:lnTo>
                <a:lnTo>
                  <a:pt x="116" y="52"/>
                </a:lnTo>
                <a:lnTo>
                  <a:pt x="76" y="128"/>
                </a:lnTo>
                <a:lnTo>
                  <a:pt x="69" y="215"/>
                </a:lnTo>
                <a:lnTo>
                  <a:pt x="82" y="327"/>
                </a:lnTo>
                <a:lnTo>
                  <a:pt x="116" y="374"/>
                </a:lnTo>
                <a:lnTo>
                  <a:pt x="145" y="391"/>
                </a:lnTo>
                <a:lnTo>
                  <a:pt x="134" y="432"/>
                </a:lnTo>
                <a:lnTo>
                  <a:pt x="46" y="472"/>
                </a:lnTo>
                <a:lnTo>
                  <a:pt x="0" y="450"/>
                </a:lnTo>
                <a:lnTo>
                  <a:pt x="6" y="344"/>
                </a:lnTo>
                <a:lnTo>
                  <a:pt x="17" y="309"/>
                </a:lnTo>
                <a:lnTo>
                  <a:pt x="22" y="175"/>
                </a:lnTo>
                <a:lnTo>
                  <a:pt x="40" y="70"/>
                </a:lnTo>
                <a:lnTo>
                  <a:pt x="93" y="11"/>
                </a:lnTo>
                <a:lnTo>
                  <a:pt x="151" y="0"/>
                </a:lnTo>
                <a:lnTo>
                  <a:pt x="234" y="18"/>
                </a:lnTo>
                <a:lnTo>
                  <a:pt x="303" y="35"/>
                </a:lnTo>
                <a:lnTo>
                  <a:pt x="355" y="35"/>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6152" name="Freeform 57"/>
          <p:cNvSpPr>
            <a:spLocks/>
          </p:cNvSpPr>
          <p:nvPr/>
        </p:nvSpPr>
        <p:spPr bwMode="auto">
          <a:xfrm>
            <a:off x="2938463" y="3352800"/>
            <a:ext cx="1082675" cy="892175"/>
          </a:xfrm>
          <a:custGeom>
            <a:avLst/>
            <a:gdLst>
              <a:gd name="T0" fmla="*/ 37915 w 514"/>
              <a:gd name="T1" fmla="*/ 26668 h 368"/>
              <a:gd name="T2" fmla="*/ 147446 w 514"/>
              <a:gd name="T3" fmla="*/ 0 h 368"/>
              <a:gd name="T4" fmla="*/ 185361 w 514"/>
              <a:gd name="T5" fmla="*/ 70307 h 368"/>
              <a:gd name="T6" fmla="*/ 174829 w 514"/>
              <a:gd name="T7" fmla="*/ 242439 h 368"/>
              <a:gd name="T8" fmla="*/ 147446 w 514"/>
              <a:gd name="T9" fmla="*/ 395175 h 368"/>
              <a:gd name="T10" fmla="*/ 174829 w 514"/>
              <a:gd name="T11" fmla="*/ 523668 h 368"/>
              <a:gd name="T12" fmla="*/ 246445 w 514"/>
              <a:gd name="T13" fmla="*/ 664282 h 368"/>
              <a:gd name="T14" fmla="*/ 334913 w 514"/>
              <a:gd name="T15" fmla="*/ 763682 h 368"/>
              <a:gd name="T16" fmla="*/ 395998 w 514"/>
              <a:gd name="T17" fmla="*/ 751560 h 368"/>
              <a:gd name="T18" fmla="*/ 640337 w 514"/>
              <a:gd name="T19" fmla="*/ 509122 h 368"/>
              <a:gd name="T20" fmla="*/ 813059 w 514"/>
              <a:gd name="T21" fmla="*/ 312746 h 368"/>
              <a:gd name="T22" fmla="*/ 937335 w 514"/>
              <a:gd name="T23" fmla="*/ 184254 h 368"/>
              <a:gd name="T24" fmla="*/ 1046867 w 514"/>
              <a:gd name="T25" fmla="*/ 184254 h 368"/>
              <a:gd name="T26" fmla="*/ 1082675 w 514"/>
              <a:gd name="T27" fmla="*/ 295775 h 368"/>
              <a:gd name="T28" fmla="*/ 998420 w 514"/>
              <a:gd name="T29" fmla="*/ 567307 h 368"/>
              <a:gd name="T30" fmla="*/ 947867 w 514"/>
              <a:gd name="T31" fmla="*/ 623068 h 368"/>
              <a:gd name="T32" fmla="*/ 876251 w 514"/>
              <a:gd name="T33" fmla="*/ 637614 h 368"/>
              <a:gd name="T34" fmla="*/ 813059 w 514"/>
              <a:gd name="T35" fmla="*/ 593975 h 368"/>
              <a:gd name="T36" fmla="*/ 813059 w 514"/>
              <a:gd name="T37" fmla="*/ 465483 h 368"/>
              <a:gd name="T38" fmla="*/ 688784 w 514"/>
              <a:gd name="T39" fmla="*/ 567307 h 368"/>
              <a:gd name="T40" fmla="*/ 494997 w 514"/>
              <a:gd name="T41" fmla="*/ 763682 h 368"/>
              <a:gd name="T42" fmla="*/ 395998 w 514"/>
              <a:gd name="T43" fmla="*/ 848536 h 368"/>
              <a:gd name="T44" fmla="*/ 320168 w 514"/>
              <a:gd name="T45" fmla="*/ 892175 h 368"/>
              <a:gd name="T46" fmla="*/ 271722 w 514"/>
              <a:gd name="T47" fmla="*/ 877629 h 368"/>
              <a:gd name="T48" fmla="*/ 223275 w 514"/>
              <a:gd name="T49" fmla="*/ 836414 h 368"/>
              <a:gd name="T50" fmla="*/ 113744 w 514"/>
              <a:gd name="T51" fmla="*/ 623068 h 368"/>
              <a:gd name="T52" fmla="*/ 63191 w 514"/>
              <a:gd name="T53" fmla="*/ 480029 h 368"/>
              <a:gd name="T54" fmla="*/ 25276 w 514"/>
              <a:gd name="T55" fmla="*/ 339414 h 368"/>
              <a:gd name="T56" fmla="*/ 0 w 514"/>
              <a:gd name="T57" fmla="*/ 184254 h 368"/>
              <a:gd name="T58" fmla="*/ 0 w 514"/>
              <a:gd name="T59" fmla="*/ 96976 h 368"/>
              <a:gd name="T60" fmla="*/ 37915 w 514"/>
              <a:gd name="T61" fmla="*/ 26668 h 368"/>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Lst>
            <a:ahLst/>
            <a:cxnLst>
              <a:cxn ang="T62">
                <a:pos x="T0" y="T1"/>
              </a:cxn>
              <a:cxn ang="T63">
                <a:pos x="T2" y="T3"/>
              </a:cxn>
              <a:cxn ang="T64">
                <a:pos x="T4" y="T5"/>
              </a:cxn>
              <a:cxn ang="T65">
                <a:pos x="T6" y="T7"/>
              </a:cxn>
              <a:cxn ang="T66">
                <a:pos x="T8" y="T9"/>
              </a:cxn>
              <a:cxn ang="T67">
                <a:pos x="T10" y="T11"/>
              </a:cxn>
              <a:cxn ang="T68">
                <a:pos x="T12" y="T13"/>
              </a:cxn>
              <a:cxn ang="T69">
                <a:pos x="T14" y="T15"/>
              </a:cxn>
              <a:cxn ang="T70">
                <a:pos x="T16" y="T17"/>
              </a:cxn>
              <a:cxn ang="T71">
                <a:pos x="T18" y="T19"/>
              </a:cxn>
              <a:cxn ang="T72">
                <a:pos x="T20" y="T21"/>
              </a:cxn>
              <a:cxn ang="T73">
                <a:pos x="T22" y="T23"/>
              </a:cxn>
              <a:cxn ang="T74">
                <a:pos x="T24" y="T25"/>
              </a:cxn>
              <a:cxn ang="T75">
                <a:pos x="T26" y="T27"/>
              </a:cxn>
              <a:cxn ang="T76">
                <a:pos x="T28" y="T29"/>
              </a:cxn>
              <a:cxn ang="T77">
                <a:pos x="T30" y="T31"/>
              </a:cxn>
              <a:cxn ang="T78">
                <a:pos x="T32" y="T33"/>
              </a:cxn>
              <a:cxn ang="T79">
                <a:pos x="T34" y="T35"/>
              </a:cxn>
              <a:cxn ang="T80">
                <a:pos x="T36" y="T37"/>
              </a:cxn>
              <a:cxn ang="T81">
                <a:pos x="T38" y="T39"/>
              </a:cxn>
              <a:cxn ang="T82">
                <a:pos x="T40" y="T41"/>
              </a:cxn>
              <a:cxn ang="T83">
                <a:pos x="T42" y="T43"/>
              </a:cxn>
              <a:cxn ang="T84">
                <a:pos x="T44" y="T45"/>
              </a:cxn>
              <a:cxn ang="T85">
                <a:pos x="T46" y="T47"/>
              </a:cxn>
              <a:cxn ang="T86">
                <a:pos x="T48" y="T49"/>
              </a:cxn>
              <a:cxn ang="T87">
                <a:pos x="T50" y="T51"/>
              </a:cxn>
              <a:cxn ang="T88">
                <a:pos x="T52" y="T53"/>
              </a:cxn>
              <a:cxn ang="T89">
                <a:pos x="T54" y="T55"/>
              </a:cxn>
              <a:cxn ang="T90">
                <a:pos x="T56" y="T57"/>
              </a:cxn>
              <a:cxn ang="T91">
                <a:pos x="T58" y="T59"/>
              </a:cxn>
              <a:cxn ang="T92">
                <a:pos x="T60" y="T61"/>
              </a:cxn>
            </a:cxnLst>
            <a:rect l="0" t="0" r="r" b="b"/>
            <a:pathLst>
              <a:path w="514" h="368">
                <a:moveTo>
                  <a:pt x="18" y="11"/>
                </a:moveTo>
                <a:lnTo>
                  <a:pt x="70" y="0"/>
                </a:lnTo>
                <a:lnTo>
                  <a:pt x="88" y="29"/>
                </a:lnTo>
                <a:lnTo>
                  <a:pt x="83" y="100"/>
                </a:lnTo>
                <a:lnTo>
                  <a:pt x="70" y="163"/>
                </a:lnTo>
                <a:lnTo>
                  <a:pt x="83" y="216"/>
                </a:lnTo>
                <a:lnTo>
                  <a:pt x="117" y="274"/>
                </a:lnTo>
                <a:lnTo>
                  <a:pt x="159" y="315"/>
                </a:lnTo>
                <a:lnTo>
                  <a:pt x="188" y="310"/>
                </a:lnTo>
                <a:lnTo>
                  <a:pt x="304" y="210"/>
                </a:lnTo>
                <a:lnTo>
                  <a:pt x="386" y="129"/>
                </a:lnTo>
                <a:lnTo>
                  <a:pt x="445" y="76"/>
                </a:lnTo>
                <a:lnTo>
                  <a:pt x="497" y="76"/>
                </a:lnTo>
                <a:lnTo>
                  <a:pt x="514" y="122"/>
                </a:lnTo>
                <a:lnTo>
                  <a:pt x="474" y="234"/>
                </a:lnTo>
                <a:lnTo>
                  <a:pt x="450" y="257"/>
                </a:lnTo>
                <a:lnTo>
                  <a:pt x="416" y="263"/>
                </a:lnTo>
                <a:lnTo>
                  <a:pt x="386" y="245"/>
                </a:lnTo>
                <a:lnTo>
                  <a:pt x="386" y="192"/>
                </a:lnTo>
                <a:lnTo>
                  <a:pt x="327" y="234"/>
                </a:lnTo>
                <a:lnTo>
                  <a:pt x="235" y="315"/>
                </a:lnTo>
                <a:lnTo>
                  <a:pt x="188" y="350"/>
                </a:lnTo>
                <a:lnTo>
                  <a:pt x="152" y="368"/>
                </a:lnTo>
                <a:lnTo>
                  <a:pt x="129" y="362"/>
                </a:lnTo>
                <a:lnTo>
                  <a:pt x="106" y="345"/>
                </a:lnTo>
                <a:lnTo>
                  <a:pt x="54" y="257"/>
                </a:lnTo>
                <a:lnTo>
                  <a:pt x="30" y="198"/>
                </a:lnTo>
                <a:lnTo>
                  <a:pt x="12" y="140"/>
                </a:lnTo>
                <a:lnTo>
                  <a:pt x="0" y="76"/>
                </a:lnTo>
                <a:lnTo>
                  <a:pt x="0" y="40"/>
                </a:lnTo>
                <a:lnTo>
                  <a:pt x="18" y="11"/>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6153" name="Freeform 58"/>
          <p:cNvSpPr>
            <a:spLocks/>
          </p:cNvSpPr>
          <p:nvPr/>
        </p:nvSpPr>
        <p:spPr bwMode="auto">
          <a:xfrm>
            <a:off x="2401888" y="4286250"/>
            <a:ext cx="1865312" cy="1122363"/>
          </a:xfrm>
          <a:custGeom>
            <a:avLst/>
            <a:gdLst>
              <a:gd name="T0" fmla="*/ 0 w 886"/>
              <a:gd name="T1" fmla="*/ 41299 h 462"/>
              <a:gd name="T2" fmla="*/ 0 w 886"/>
              <a:gd name="T3" fmla="*/ 225930 h 462"/>
              <a:gd name="T4" fmla="*/ 122108 w 886"/>
              <a:gd name="T5" fmla="*/ 340110 h 462"/>
              <a:gd name="T6" fmla="*/ 366325 w 886"/>
              <a:gd name="T7" fmla="*/ 369262 h 462"/>
              <a:gd name="T8" fmla="*/ 635806 w 886"/>
              <a:gd name="T9" fmla="*/ 357116 h 462"/>
              <a:gd name="T10" fmla="*/ 808442 w 886"/>
              <a:gd name="T11" fmla="*/ 284235 h 462"/>
              <a:gd name="T12" fmla="*/ 968446 w 886"/>
              <a:gd name="T13" fmla="*/ 184631 h 462"/>
              <a:gd name="T14" fmla="*/ 1054764 w 886"/>
              <a:gd name="T15" fmla="*/ 155479 h 462"/>
              <a:gd name="T16" fmla="*/ 1092660 w 886"/>
              <a:gd name="T17" fmla="*/ 199207 h 462"/>
              <a:gd name="T18" fmla="*/ 1092660 w 886"/>
              <a:gd name="T19" fmla="*/ 369262 h 462"/>
              <a:gd name="T20" fmla="*/ 1128451 w 886"/>
              <a:gd name="T21" fmla="*/ 753101 h 462"/>
              <a:gd name="T22" fmla="*/ 1202137 w 886"/>
              <a:gd name="T23" fmla="*/ 1008183 h 462"/>
              <a:gd name="T24" fmla="*/ 1336877 w 886"/>
              <a:gd name="T25" fmla="*/ 1122363 h 462"/>
              <a:gd name="T26" fmla="*/ 1412669 w 886"/>
              <a:gd name="T27" fmla="*/ 1049482 h 462"/>
              <a:gd name="T28" fmla="*/ 1557936 w 886"/>
              <a:gd name="T29" fmla="*/ 879427 h 462"/>
              <a:gd name="T30" fmla="*/ 1778994 w 886"/>
              <a:gd name="T31" fmla="*/ 709372 h 462"/>
              <a:gd name="T32" fmla="*/ 1865312 w 886"/>
              <a:gd name="T33" fmla="*/ 624345 h 462"/>
              <a:gd name="T34" fmla="*/ 1840048 w 886"/>
              <a:gd name="T35" fmla="*/ 553893 h 462"/>
              <a:gd name="T36" fmla="*/ 1743204 w 886"/>
              <a:gd name="T37" fmla="*/ 595193 h 462"/>
              <a:gd name="T38" fmla="*/ 1618990 w 886"/>
              <a:gd name="T39" fmla="*/ 721519 h 462"/>
              <a:gd name="T40" fmla="*/ 1385299 w 886"/>
              <a:gd name="T41" fmla="*/ 923156 h 462"/>
              <a:gd name="T42" fmla="*/ 1362141 w 886"/>
              <a:gd name="T43" fmla="*/ 979031 h 462"/>
              <a:gd name="T44" fmla="*/ 1288455 w 886"/>
              <a:gd name="T45" fmla="*/ 949879 h 462"/>
              <a:gd name="T46" fmla="*/ 1214769 w 886"/>
              <a:gd name="T47" fmla="*/ 668073 h 462"/>
              <a:gd name="T48" fmla="*/ 1214769 w 886"/>
              <a:gd name="T49" fmla="*/ 357116 h 462"/>
              <a:gd name="T50" fmla="*/ 1202137 w 886"/>
              <a:gd name="T51" fmla="*/ 114180 h 462"/>
              <a:gd name="T52" fmla="*/ 1128451 w 886"/>
              <a:gd name="T53" fmla="*/ 29152 h 462"/>
              <a:gd name="T54" fmla="*/ 1042133 w 886"/>
              <a:gd name="T55" fmla="*/ 0 h 462"/>
              <a:gd name="T56" fmla="*/ 945288 w 886"/>
              <a:gd name="T57" fmla="*/ 58305 h 462"/>
              <a:gd name="T58" fmla="*/ 650543 w 886"/>
              <a:gd name="T59" fmla="*/ 114180 h 462"/>
              <a:gd name="T60" fmla="*/ 404221 w 886"/>
              <a:gd name="T61" fmla="*/ 128756 h 462"/>
              <a:gd name="T62" fmla="*/ 195795 w 886"/>
              <a:gd name="T63" fmla="*/ 72881 h 462"/>
              <a:gd name="T64" fmla="*/ 96845 w 886"/>
              <a:gd name="T65" fmla="*/ 41299 h 462"/>
              <a:gd name="T66" fmla="*/ 0 w 886"/>
              <a:gd name="T67" fmla="*/ 41299 h 462"/>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886" h="462">
                <a:moveTo>
                  <a:pt x="0" y="17"/>
                </a:moveTo>
                <a:lnTo>
                  <a:pt x="0" y="93"/>
                </a:lnTo>
                <a:lnTo>
                  <a:pt x="58" y="140"/>
                </a:lnTo>
                <a:lnTo>
                  <a:pt x="174" y="152"/>
                </a:lnTo>
                <a:lnTo>
                  <a:pt x="302" y="147"/>
                </a:lnTo>
                <a:lnTo>
                  <a:pt x="384" y="117"/>
                </a:lnTo>
                <a:lnTo>
                  <a:pt x="460" y="76"/>
                </a:lnTo>
                <a:lnTo>
                  <a:pt x="501" y="64"/>
                </a:lnTo>
                <a:lnTo>
                  <a:pt x="519" y="82"/>
                </a:lnTo>
                <a:lnTo>
                  <a:pt x="519" y="152"/>
                </a:lnTo>
                <a:lnTo>
                  <a:pt x="536" y="310"/>
                </a:lnTo>
                <a:lnTo>
                  <a:pt x="571" y="415"/>
                </a:lnTo>
                <a:lnTo>
                  <a:pt x="635" y="462"/>
                </a:lnTo>
                <a:lnTo>
                  <a:pt x="671" y="432"/>
                </a:lnTo>
                <a:lnTo>
                  <a:pt x="740" y="362"/>
                </a:lnTo>
                <a:lnTo>
                  <a:pt x="845" y="292"/>
                </a:lnTo>
                <a:lnTo>
                  <a:pt x="886" y="257"/>
                </a:lnTo>
                <a:lnTo>
                  <a:pt x="874" y="228"/>
                </a:lnTo>
                <a:lnTo>
                  <a:pt x="828" y="245"/>
                </a:lnTo>
                <a:lnTo>
                  <a:pt x="769" y="297"/>
                </a:lnTo>
                <a:lnTo>
                  <a:pt x="658" y="380"/>
                </a:lnTo>
                <a:lnTo>
                  <a:pt x="647" y="403"/>
                </a:lnTo>
                <a:lnTo>
                  <a:pt x="612" y="391"/>
                </a:lnTo>
                <a:lnTo>
                  <a:pt x="577" y="275"/>
                </a:lnTo>
                <a:lnTo>
                  <a:pt x="577" y="147"/>
                </a:lnTo>
                <a:lnTo>
                  <a:pt x="571" y="47"/>
                </a:lnTo>
                <a:lnTo>
                  <a:pt x="536" y="12"/>
                </a:lnTo>
                <a:lnTo>
                  <a:pt x="495" y="0"/>
                </a:lnTo>
                <a:lnTo>
                  <a:pt x="449" y="24"/>
                </a:lnTo>
                <a:lnTo>
                  <a:pt x="309" y="47"/>
                </a:lnTo>
                <a:lnTo>
                  <a:pt x="192" y="53"/>
                </a:lnTo>
                <a:lnTo>
                  <a:pt x="93" y="30"/>
                </a:lnTo>
                <a:lnTo>
                  <a:pt x="46" y="17"/>
                </a:lnTo>
                <a:lnTo>
                  <a:pt x="0" y="17"/>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6154" name="Freeform 59"/>
          <p:cNvSpPr>
            <a:spLocks/>
          </p:cNvSpPr>
          <p:nvPr/>
        </p:nvSpPr>
        <p:spPr bwMode="auto">
          <a:xfrm>
            <a:off x="914400" y="3990975"/>
            <a:ext cx="1693863" cy="1177925"/>
          </a:xfrm>
          <a:custGeom>
            <a:avLst/>
            <a:gdLst>
              <a:gd name="T0" fmla="*/ 1327736 w 805"/>
              <a:gd name="T1" fmla="*/ 794189 h 485"/>
              <a:gd name="T2" fmla="*/ 1449778 w 805"/>
              <a:gd name="T3" fmla="*/ 454169 h 485"/>
              <a:gd name="T4" fmla="*/ 1571821 w 805"/>
              <a:gd name="T5" fmla="*/ 284159 h 485"/>
              <a:gd name="T6" fmla="*/ 1693863 w 805"/>
              <a:gd name="T7" fmla="*/ 313304 h 485"/>
              <a:gd name="T8" fmla="*/ 1693863 w 805"/>
              <a:gd name="T9" fmla="*/ 524602 h 485"/>
              <a:gd name="T10" fmla="*/ 1533945 w 805"/>
              <a:gd name="T11" fmla="*/ 794189 h 485"/>
              <a:gd name="T12" fmla="*/ 1376132 w 805"/>
              <a:gd name="T13" fmla="*/ 1078348 h 485"/>
              <a:gd name="T14" fmla="*/ 1277236 w 805"/>
              <a:gd name="T15" fmla="*/ 1151209 h 485"/>
              <a:gd name="T16" fmla="*/ 1153089 w 805"/>
              <a:gd name="T17" fmla="*/ 1177925 h 485"/>
              <a:gd name="T18" fmla="*/ 1056297 w 805"/>
              <a:gd name="T19" fmla="*/ 1163353 h 485"/>
              <a:gd name="T20" fmla="*/ 957401 w 805"/>
              <a:gd name="T21" fmla="*/ 1092920 h 485"/>
              <a:gd name="T22" fmla="*/ 835359 w 805"/>
              <a:gd name="T23" fmla="*/ 937483 h 485"/>
              <a:gd name="T24" fmla="*/ 688066 w 805"/>
              <a:gd name="T25" fmla="*/ 667896 h 485"/>
              <a:gd name="T26" fmla="*/ 540774 w 805"/>
              <a:gd name="T27" fmla="*/ 412881 h 485"/>
              <a:gd name="T28" fmla="*/ 479753 w 805"/>
              <a:gd name="T29" fmla="*/ 228299 h 485"/>
              <a:gd name="T30" fmla="*/ 441877 w 805"/>
              <a:gd name="T31" fmla="*/ 228299 h 485"/>
              <a:gd name="T32" fmla="*/ 368231 w 805"/>
              <a:gd name="T33" fmla="*/ 395880 h 485"/>
              <a:gd name="T34" fmla="*/ 246189 w 805"/>
              <a:gd name="T35" fmla="*/ 524602 h 485"/>
              <a:gd name="T36" fmla="*/ 136772 w 805"/>
              <a:gd name="T37" fmla="*/ 609607 h 485"/>
              <a:gd name="T38" fmla="*/ 25250 w 805"/>
              <a:gd name="T39" fmla="*/ 609607 h 485"/>
              <a:gd name="T40" fmla="*/ 0 w 805"/>
              <a:gd name="T41" fmla="*/ 568318 h 485"/>
              <a:gd name="T42" fmla="*/ 25250 w 805"/>
              <a:gd name="T43" fmla="*/ 524602 h 485"/>
              <a:gd name="T44" fmla="*/ 136772 w 805"/>
              <a:gd name="T45" fmla="*/ 497886 h 485"/>
              <a:gd name="T46" fmla="*/ 269335 w 805"/>
              <a:gd name="T47" fmla="*/ 369164 h 485"/>
              <a:gd name="T48" fmla="*/ 357710 w 805"/>
              <a:gd name="T49" fmla="*/ 199154 h 485"/>
              <a:gd name="T50" fmla="*/ 418731 w 805"/>
              <a:gd name="T51" fmla="*/ 43717 h 485"/>
              <a:gd name="T52" fmla="*/ 467127 w 805"/>
              <a:gd name="T53" fmla="*/ 0 h 485"/>
              <a:gd name="T54" fmla="*/ 540774 w 805"/>
              <a:gd name="T55" fmla="*/ 0 h 485"/>
              <a:gd name="T56" fmla="*/ 566024 w 805"/>
              <a:gd name="T57" fmla="*/ 114149 h 485"/>
              <a:gd name="T58" fmla="*/ 601795 w 805"/>
              <a:gd name="T59" fmla="*/ 298731 h 485"/>
              <a:gd name="T60" fmla="*/ 650191 w 805"/>
              <a:gd name="T61" fmla="*/ 454169 h 485"/>
              <a:gd name="T62" fmla="*/ 772233 w 805"/>
              <a:gd name="T63" fmla="*/ 638751 h 485"/>
              <a:gd name="T64" fmla="*/ 883755 w 805"/>
              <a:gd name="T65" fmla="*/ 794189 h 485"/>
              <a:gd name="T66" fmla="*/ 995276 w 805"/>
              <a:gd name="T67" fmla="*/ 966627 h 485"/>
              <a:gd name="T68" fmla="*/ 1117318 w 805"/>
              <a:gd name="T69" fmla="*/ 1049203 h 485"/>
              <a:gd name="T70" fmla="*/ 1190965 w 805"/>
              <a:gd name="T71" fmla="*/ 1063776 h 485"/>
              <a:gd name="T72" fmla="*/ 1251986 w 805"/>
              <a:gd name="T73" fmla="*/ 1020059 h 485"/>
              <a:gd name="T74" fmla="*/ 1327736 w 805"/>
              <a:gd name="T75" fmla="*/ 794189 h 485"/>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805" h="485">
                <a:moveTo>
                  <a:pt x="631" y="327"/>
                </a:moveTo>
                <a:lnTo>
                  <a:pt x="689" y="187"/>
                </a:lnTo>
                <a:lnTo>
                  <a:pt x="747" y="117"/>
                </a:lnTo>
                <a:lnTo>
                  <a:pt x="805" y="129"/>
                </a:lnTo>
                <a:lnTo>
                  <a:pt x="805" y="216"/>
                </a:lnTo>
                <a:lnTo>
                  <a:pt x="729" y="327"/>
                </a:lnTo>
                <a:lnTo>
                  <a:pt x="654" y="444"/>
                </a:lnTo>
                <a:lnTo>
                  <a:pt x="607" y="474"/>
                </a:lnTo>
                <a:lnTo>
                  <a:pt x="548" y="485"/>
                </a:lnTo>
                <a:lnTo>
                  <a:pt x="502" y="479"/>
                </a:lnTo>
                <a:lnTo>
                  <a:pt x="455" y="450"/>
                </a:lnTo>
                <a:lnTo>
                  <a:pt x="397" y="386"/>
                </a:lnTo>
                <a:lnTo>
                  <a:pt x="327" y="275"/>
                </a:lnTo>
                <a:lnTo>
                  <a:pt x="257" y="170"/>
                </a:lnTo>
                <a:lnTo>
                  <a:pt x="228" y="94"/>
                </a:lnTo>
                <a:lnTo>
                  <a:pt x="210" y="94"/>
                </a:lnTo>
                <a:lnTo>
                  <a:pt x="175" y="163"/>
                </a:lnTo>
                <a:lnTo>
                  <a:pt x="117" y="216"/>
                </a:lnTo>
                <a:lnTo>
                  <a:pt x="65" y="251"/>
                </a:lnTo>
                <a:lnTo>
                  <a:pt x="12" y="251"/>
                </a:lnTo>
                <a:lnTo>
                  <a:pt x="0" y="234"/>
                </a:lnTo>
                <a:lnTo>
                  <a:pt x="12" y="216"/>
                </a:lnTo>
                <a:lnTo>
                  <a:pt x="65" y="205"/>
                </a:lnTo>
                <a:lnTo>
                  <a:pt x="128" y="152"/>
                </a:lnTo>
                <a:lnTo>
                  <a:pt x="170" y="82"/>
                </a:lnTo>
                <a:lnTo>
                  <a:pt x="199" y="18"/>
                </a:lnTo>
                <a:lnTo>
                  <a:pt x="222" y="0"/>
                </a:lnTo>
                <a:lnTo>
                  <a:pt x="257" y="0"/>
                </a:lnTo>
                <a:lnTo>
                  <a:pt x="269" y="47"/>
                </a:lnTo>
                <a:lnTo>
                  <a:pt x="286" y="123"/>
                </a:lnTo>
                <a:lnTo>
                  <a:pt x="309" y="187"/>
                </a:lnTo>
                <a:lnTo>
                  <a:pt x="367" y="263"/>
                </a:lnTo>
                <a:lnTo>
                  <a:pt x="420" y="327"/>
                </a:lnTo>
                <a:lnTo>
                  <a:pt x="473" y="398"/>
                </a:lnTo>
                <a:lnTo>
                  <a:pt x="531" y="432"/>
                </a:lnTo>
                <a:lnTo>
                  <a:pt x="566" y="438"/>
                </a:lnTo>
                <a:lnTo>
                  <a:pt x="595" y="420"/>
                </a:lnTo>
                <a:lnTo>
                  <a:pt x="631" y="327"/>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6155" name="Freeform 60"/>
          <p:cNvSpPr>
            <a:spLocks/>
          </p:cNvSpPr>
          <p:nvPr/>
        </p:nvSpPr>
        <p:spPr bwMode="auto">
          <a:xfrm>
            <a:off x="2573338" y="2133600"/>
            <a:ext cx="920750" cy="1019175"/>
          </a:xfrm>
          <a:custGeom>
            <a:avLst/>
            <a:gdLst>
              <a:gd name="T0" fmla="*/ 342654 w 438"/>
              <a:gd name="T1" fmla="*/ 310606 h 420"/>
              <a:gd name="T2" fmla="*/ 451966 w 438"/>
              <a:gd name="T3" fmla="*/ 114051 h 420"/>
              <a:gd name="T4" fmla="*/ 550768 w 438"/>
              <a:gd name="T5" fmla="*/ 43679 h 420"/>
              <a:gd name="T6" fmla="*/ 710533 w 438"/>
              <a:gd name="T7" fmla="*/ 0 h 420"/>
              <a:gd name="T8" fmla="*/ 845072 w 438"/>
              <a:gd name="T9" fmla="*/ 55812 h 420"/>
              <a:gd name="T10" fmla="*/ 893422 w 438"/>
              <a:gd name="T11" fmla="*/ 140743 h 420"/>
              <a:gd name="T12" fmla="*/ 920750 w 438"/>
              <a:gd name="T13" fmla="*/ 254794 h 420"/>
              <a:gd name="T14" fmla="*/ 920750 w 438"/>
              <a:gd name="T15" fmla="*/ 424656 h 420"/>
              <a:gd name="T16" fmla="*/ 882911 w 438"/>
              <a:gd name="T17" fmla="*/ 679450 h 420"/>
              <a:gd name="T18" fmla="*/ 771496 w 438"/>
              <a:gd name="T19" fmla="*/ 878432 h 420"/>
              <a:gd name="T20" fmla="*/ 649570 w 438"/>
              <a:gd name="T21" fmla="*/ 992482 h 420"/>
              <a:gd name="T22" fmla="*/ 502418 w 438"/>
              <a:gd name="T23" fmla="*/ 1019175 h 420"/>
              <a:gd name="T24" fmla="*/ 403616 w 438"/>
              <a:gd name="T25" fmla="*/ 992482 h 420"/>
              <a:gd name="T26" fmla="*/ 342654 w 438"/>
              <a:gd name="T27" fmla="*/ 863872 h 420"/>
              <a:gd name="T28" fmla="*/ 317428 w 438"/>
              <a:gd name="T29" fmla="*/ 667317 h 420"/>
              <a:gd name="T30" fmla="*/ 317428 w 438"/>
              <a:gd name="T31" fmla="*/ 439216 h 420"/>
              <a:gd name="T32" fmla="*/ 0 w 438"/>
              <a:gd name="T33" fmla="*/ 453776 h 420"/>
              <a:gd name="T34" fmla="*/ 23124 w 438"/>
              <a:gd name="T35" fmla="*/ 380977 h 420"/>
              <a:gd name="T36" fmla="*/ 330041 w 438"/>
              <a:gd name="T37" fmla="*/ 368844 h 420"/>
              <a:gd name="T38" fmla="*/ 342654 w 438"/>
              <a:gd name="T39" fmla="*/ 310606 h 420"/>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438" h="420">
                <a:moveTo>
                  <a:pt x="163" y="128"/>
                </a:moveTo>
                <a:lnTo>
                  <a:pt x="215" y="47"/>
                </a:lnTo>
                <a:lnTo>
                  <a:pt x="262" y="18"/>
                </a:lnTo>
                <a:lnTo>
                  <a:pt x="338" y="0"/>
                </a:lnTo>
                <a:lnTo>
                  <a:pt x="402" y="23"/>
                </a:lnTo>
                <a:lnTo>
                  <a:pt x="425" y="58"/>
                </a:lnTo>
                <a:lnTo>
                  <a:pt x="438" y="105"/>
                </a:lnTo>
                <a:lnTo>
                  <a:pt x="438" y="175"/>
                </a:lnTo>
                <a:lnTo>
                  <a:pt x="420" y="280"/>
                </a:lnTo>
                <a:lnTo>
                  <a:pt x="367" y="362"/>
                </a:lnTo>
                <a:lnTo>
                  <a:pt x="309" y="409"/>
                </a:lnTo>
                <a:lnTo>
                  <a:pt x="239" y="420"/>
                </a:lnTo>
                <a:lnTo>
                  <a:pt x="192" y="409"/>
                </a:lnTo>
                <a:lnTo>
                  <a:pt x="163" y="356"/>
                </a:lnTo>
                <a:lnTo>
                  <a:pt x="151" y="275"/>
                </a:lnTo>
                <a:lnTo>
                  <a:pt x="151" y="181"/>
                </a:lnTo>
                <a:lnTo>
                  <a:pt x="0" y="187"/>
                </a:lnTo>
                <a:lnTo>
                  <a:pt x="11" y="157"/>
                </a:lnTo>
                <a:lnTo>
                  <a:pt x="157" y="152"/>
                </a:lnTo>
                <a:lnTo>
                  <a:pt x="163" y="128"/>
                </a:lnTo>
                <a:close/>
              </a:path>
            </a:pathLst>
          </a:custGeom>
          <a:solidFill>
            <a:srgbClr val="0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en-US"/>
          </a:p>
        </p:txBody>
      </p:sp>
      <p:sp>
        <p:nvSpPr>
          <p:cNvPr id="6156" name="AutoShape 69"/>
          <p:cNvSpPr>
            <a:spLocks noChangeArrowheads="1"/>
          </p:cNvSpPr>
          <p:nvPr/>
        </p:nvSpPr>
        <p:spPr bwMode="auto">
          <a:xfrm>
            <a:off x="1600200" y="23622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6157" name="AutoShape 70"/>
          <p:cNvSpPr>
            <a:spLocks noChangeArrowheads="1"/>
          </p:cNvSpPr>
          <p:nvPr/>
        </p:nvSpPr>
        <p:spPr bwMode="auto">
          <a:xfrm>
            <a:off x="3733800" y="30480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6158" name="AutoShape 71"/>
          <p:cNvSpPr>
            <a:spLocks noChangeArrowheads="1"/>
          </p:cNvSpPr>
          <p:nvPr/>
        </p:nvSpPr>
        <p:spPr bwMode="auto">
          <a:xfrm>
            <a:off x="990600" y="3581400"/>
            <a:ext cx="609600" cy="304800"/>
          </a:xfrm>
          <a:prstGeom prst="rightArrow">
            <a:avLst>
              <a:gd name="adj1" fmla="val 50000"/>
              <a:gd name="adj2" fmla="val 50000"/>
            </a:avLst>
          </a:prstGeom>
          <a:solidFill>
            <a:srgbClr val="FF6600"/>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Tree>
    <p:extLst>
      <p:ext uri="{BB962C8B-B14F-4D97-AF65-F5344CB8AC3E}">
        <p14:creationId xmlns:p14="http://schemas.microsoft.com/office/powerpoint/2010/main" xmlns="" val="3011246216"/>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 of ORID</a:t>
            </a:r>
            <a:endParaRPr lang="en-US" dirty="0"/>
          </a:p>
        </p:txBody>
      </p:sp>
      <p:sp>
        <p:nvSpPr>
          <p:cNvPr id="3" name="Content Placeholder 2"/>
          <p:cNvSpPr>
            <a:spLocks noGrp="1"/>
          </p:cNvSpPr>
          <p:nvPr>
            <p:ph idx="1"/>
          </p:nvPr>
        </p:nvSpPr>
        <p:spPr/>
        <p:txBody>
          <a:bodyPr/>
          <a:lstStyle/>
          <a:p>
            <a:r>
              <a:rPr lang="en-US" dirty="0" smtClean="0"/>
              <a:t>A series of relationships – each level builds on the level before it!  Promotes the clear thinking that leads to decision/action;</a:t>
            </a:r>
          </a:p>
          <a:p>
            <a:pPr marL="0" indent="0">
              <a:buNone/>
            </a:pPr>
            <a:endParaRPr lang="en-US" dirty="0" smtClean="0"/>
          </a:p>
          <a:p>
            <a:endParaRPr lang="en-US" dirty="0"/>
          </a:p>
        </p:txBody>
      </p:sp>
    </p:spTree>
    <p:extLst>
      <p:ext uri="{BB962C8B-B14F-4D97-AF65-F5344CB8AC3E}">
        <p14:creationId xmlns:p14="http://schemas.microsoft.com/office/powerpoint/2010/main" xmlns="" val="3643932606"/>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Preparing A Conversation</a:t>
            </a:r>
            <a:endParaRPr lang="en-US" dirty="0"/>
          </a:p>
        </p:txBody>
      </p:sp>
      <p:sp>
        <p:nvSpPr>
          <p:cNvPr id="3" name="Content Placeholder 2"/>
          <p:cNvSpPr>
            <a:spLocks noGrp="1"/>
          </p:cNvSpPr>
          <p:nvPr>
            <p:ph idx="1"/>
          </p:nvPr>
        </p:nvSpPr>
        <p:spPr/>
        <p:txBody>
          <a:bodyPr>
            <a:normAutofit lnSpcReduction="10000"/>
          </a:bodyPr>
          <a:lstStyle/>
          <a:p>
            <a:r>
              <a:rPr lang="en-US" dirty="0" smtClean="0"/>
              <a:t>Pick your target- what topic will your conversation focus on?</a:t>
            </a:r>
          </a:p>
          <a:p>
            <a:r>
              <a:rPr lang="en-US" dirty="0" smtClean="0"/>
              <a:t>Too general will not get to a meaningful conversation;</a:t>
            </a:r>
          </a:p>
          <a:p>
            <a:r>
              <a:rPr lang="en-US" dirty="0" smtClean="0"/>
              <a:t>Rational Aim:  what learning/knowledge will people take away?</a:t>
            </a:r>
          </a:p>
          <a:p>
            <a:endParaRPr lang="en-US" dirty="0"/>
          </a:p>
          <a:p>
            <a:r>
              <a:rPr lang="en-US" dirty="0" smtClean="0"/>
              <a:t>Experiential Aim: the process outcome-how will the group be different?</a:t>
            </a:r>
            <a:endParaRPr lang="en-US" dirty="0"/>
          </a:p>
        </p:txBody>
      </p:sp>
    </p:spTree>
    <p:extLst>
      <p:ext uri="{BB962C8B-B14F-4D97-AF65-F5344CB8AC3E}">
        <p14:creationId xmlns:p14="http://schemas.microsoft.com/office/powerpoint/2010/main" xmlns="" val="412812127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1193800"/>
            <a:ext cx="8229600" cy="4525963"/>
          </a:xfrm>
        </p:spPr>
        <p:txBody>
          <a:bodyPr>
            <a:normAutofit fontScale="85000" lnSpcReduction="20000"/>
          </a:bodyPr>
          <a:lstStyle/>
          <a:p>
            <a:pPr marL="0" indent="0" algn="ctr">
              <a:buNone/>
            </a:pPr>
            <a:r>
              <a:rPr lang="en-US" i="1" dirty="0" smtClean="0"/>
              <a:t>“Once a society loses this capacity [to dialogue], all that is left is a cacophony of voices battling it out to see who wins and who loses. There is no capacity to go deeper, to find a deeper meaning that transcends individual views and self interest. It seems reasonable to ask whether many of our deeper problems in governing ourselves today, the so-called ‘gridlock’ and loss of mutual respect and caring might not stem from this lost capacity to talk with one another, to think together as part of a larger community.” </a:t>
            </a:r>
            <a:r>
              <a:rPr lang="en-US" dirty="0" smtClean="0"/>
              <a:t>Peter M. </a:t>
            </a:r>
            <a:r>
              <a:rPr lang="en-US" dirty="0" err="1" smtClean="0"/>
              <a:t>Senge</a:t>
            </a:r>
            <a:r>
              <a:rPr lang="en-US" dirty="0" smtClean="0"/>
              <a:t>, in “A New View of Institutional Leadership” in Reflections on Leadership </a:t>
            </a:r>
          </a:p>
          <a:p>
            <a:pPr marL="0" indent="0" algn="ctr">
              <a:buNone/>
            </a:pPr>
            <a:r>
              <a:rPr lang="en-US" dirty="0" smtClean="0"/>
              <a:t>(ICA Associates Inc.)</a:t>
            </a:r>
            <a:endParaRPr lang="en-US" dirty="0"/>
          </a:p>
        </p:txBody>
      </p:sp>
    </p:spTree>
    <p:extLst>
      <p:ext uri="{BB962C8B-B14F-4D97-AF65-F5344CB8AC3E}">
        <p14:creationId xmlns:p14="http://schemas.microsoft.com/office/powerpoint/2010/main" xmlns="" val="2107792812"/>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Preparing a Conversation</a:t>
            </a:r>
            <a:endParaRPr lang="en-US" dirty="0"/>
          </a:p>
        </p:txBody>
      </p:sp>
      <p:sp>
        <p:nvSpPr>
          <p:cNvPr id="3" name="Content Placeholder 2"/>
          <p:cNvSpPr>
            <a:spLocks noGrp="1"/>
          </p:cNvSpPr>
          <p:nvPr>
            <p:ph idx="1"/>
          </p:nvPr>
        </p:nvSpPr>
        <p:spPr/>
        <p:txBody>
          <a:bodyPr/>
          <a:lstStyle/>
          <a:p>
            <a:r>
              <a:rPr lang="en-US" dirty="0" smtClean="0"/>
              <a:t>A shared experience or a concrete object ;</a:t>
            </a:r>
          </a:p>
          <a:p>
            <a:r>
              <a:rPr lang="en-US" dirty="0" smtClean="0"/>
              <a:t>Brainstorm questions for each level;</a:t>
            </a:r>
          </a:p>
          <a:p>
            <a:r>
              <a:rPr lang="en-US" dirty="0" smtClean="0"/>
              <a:t>Decide which are best – which will meet your rational and experiential aim;</a:t>
            </a:r>
          </a:p>
          <a:p>
            <a:r>
              <a:rPr lang="en-US" dirty="0" smtClean="0"/>
              <a:t>Answer the questions!</a:t>
            </a:r>
          </a:p>
          <a:p>
            <a:r>
              <a:rPr lang="en-US" dirty="0" smtClean="0"/>
              <a:t>Opening Comments – I’ve used rational and experiential aim –let’s talk about the steps..;</a:t>
            </a:r>
            <a:endParaRPr lang="en-US" dirty="0"/>
          </a:p>
        </p:txBody>
      </p:sp>
    </p:spTree>
    <p:extLst>
      <p:ext uri="{BB962C8B-B14F-4D97-AF65-F5344CB8AC3E}">
        <p14:creationId xmlns:p14="http://schemas.microsoft.com/office/powerpoint/2010/main" xmlns="" val="208763890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Preparing a Conversation</a:t>
            </a:r>
            <a:endParaRPr lang="en-US" dirty="0"/>
          </a:p>
        </p:txBody>
      </p:sp>
      <p:sp>
        <p:nvSpPr>
          <p:cNvPr id="3" name="Content Placeholder 2"/>
          <p:cNvSpPr>
            <a:spLocks noGrp="1"/>
          </p:cNvSpPr>
          <p:nvPr>
            <p:ph idx="1"/>
          </p:nvPr>
        </p:nvSpPr>
        <p:spPr/>
        <p:txBody>
          <a:bodyPr/>
          <a:lstStyle/>
          <a:p>
            <a:r>
              <a:rPr lang="en-US" dirty="0" smtClean="0"/>
              <a:t>Context – how does the conversation relate to what we’re doing – let’s talk about ……now that we had some experience with it/this;</a:t>
            </a:r>
          </a:p>
          <a:p>
            <a:r>
              <a:rPr lang="en-US" dirty="0" smtClean="0"/>
              <a:t>ICA – Participation Guidelines; Behavior Expectations;</a:t>
            </a:r>
          </a:p>
          <a:p>
            <a:r>
              <a:rPr lang="en-US" dirty="0" smtClean="0"/>
              <a:t>Closing – acknowledge group insight;</a:t>
            </a:r>
          </a:p>
          <a:p>
            <a:endParaRPr lang="en-US" dirty="0"/>
          </a:p>
        </p:txBody>
      </p:sp>
    </p:spTree>
    <p:extLst>
      <p:ext uri="{BB962C8B-B14F-4D97-AF65-F5344CB8AC3E}">
        <p14:creationId xmlns:p14="http://schemas.microsoft.com/office/powerpoint/2010/main" xmlns="" val="4142442707"/>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Learn from your Experience</a:t>
            </a:r>
            <a:endParaRPr lang="en-US" dirty="0"/>
          </a:p>
        </p:txBody>
      </p:sp>
      <p:sp>
        <p:nvSpPr>
          <p:cNvPr id="3" name="Content Placeholder 2"/>
          <p:cNvSpPr>
            <a:spLocks noGrp="1"/>
          </p:cNvSpPr>
          <p:nvPr>
            <p:ph idx="1"/>
          </p:nvPr>
        </p:nvSpPr>
        <p:spPr/>
        <p:txBody>
          <a:bodyPr/>
          <a:lstStyle/>
          <a:p>
            <a:r>
              <a:rPr lang="en-US" dirty="0" smtClean="0"/>
              <a:t>Reflect after every conversation; the group process? what worked well? what can be changed?  What are some next steps in </a:t>
            </a:r>
            <a:r>
              <a:rPr lang="en-US" smtClean="0"/>
              <a:t>your learning?</a:t>
            </a:r>
            <a:endParaRPr lang="en-US" dirty="0" smtClean="0"/>
          </a:p>
          <a:p>
            <a:pPr marL="0" indent="0">
              <a:buNone/>
            </a:pPr>
            <a:endParaRPr lang="en-US" dirty="0"/>
          </a:p>
        </p:txBody>
      </p:sp>
    </p:spTree>
    <p:extLst>
      <p:ext uri="{BB962C8B-B14F-4D97-AF65-F5344CB8AC3E}">
        <p14:creationId xmlns:p14="http://schemas.microsoft.com/office/powerpoint/2010/main" xmlns="" val="59379772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lgn="ctr">
              <a:buNone/>
            </a:pPr>
            <a:r>
              <a:rPr lang="en-US" b="1" i="1" dirty="0">
                <a:solidFill>
                  <a:prstClr val="black"/>
                </a:solidFill>
              </a:rPr>
              <a:t>“In any Learning Organization, they [Structured Conversations] provide ways for teams and groups to reflect constantly on their experiences and learn from it….It is a relatively simple process that enables a conversation to flow from surface to depth </a:t>
            </a:r>
            <a:endParaRPr lang="en-US" b="1" i="1" dirty="0" smtClean="0">
              <a:solidFill>
                <a:prstClr val="black"/>
              </a:solidFill>
            </a:endParaRPr>
          </a:p>
          <a:p>
            <a:pPr marL="0" indent="0" algn="ctr">
              <a:buNone/>
            </a:pPr>
            <a:r>
              <a:rPr lang="en-US" b="1" i="1" dirty="0" smtClean="0">
                <a:solidFill>
                  <a:prstClr val="black"/>
                </a:solidFill>
              </a:rPr>
              <a:t>(</a:t>
            </a:r>
            <a:r>
              <a:rPr lang="en-US" b="1" i="1" dirty="0">
                <a:solidFill>
                  <a:prstClr val="black"/>
                </a:solidFill>
              </a:rPr>
              <a:t>ICA Associates Inc.).” </a:t>
            </a:r>
            <a:br>
              <a:rPr lang="en-US" b="1" i="1" dirty="0">
                <a:solidFill>
                  <a:prstClr val="black"/>
                </a:solidFill>
              </a:rPr>
            </a:br>
            <a:endParaRPr lang="en-US" dirty="0"/>
          </a:p>
        </p:txBody>
      </p:sp>
    </p:spTree>
    <p:extLst>
      <p:ext uri="{BB962C8B-B14F-4D97-AF65-F5344CB8AC3E}">
        <p14:creationId xmlns:p14="http://schemas.microsoft.com/office/powerpoint/2010/main" xmlns="" val="4744035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Background</a:t>
            </a:r>
            <a:endParaRPr lang="en-US" dirty="0"/>
          </a:p>
        </p:txBody>
      </p:sp>
      <p:sp>
        <p:nvSpPr>
          <p:cNvPr id="3" name="Content Placeholder 2"/>
          <p:cNvSpPr>
            <a:spLocks noGrp="1"/>
          </p:cNvSpPr>
          <p:nvPr>
            <p:ph idx="1"/>
          </p:nvPr>
        </p:nvSpPr>
        <p:spPr/>
        <p:txBody>
          <a:bodyPr>
            <a:normAutofit fontScale="85000" lnSpcReduction="20000"/>
          </a:bodyPr>
          <a:lstStyle/>
          <a:p>
            <a:pPr marL="0" indent="0">
              <a:buNone/>
            </a:pPr>
            <a:r>
              <a:rPr lang="en-US" sz="3800" dirty="0" smtClean="0"/>
              <a:t>The Focused Conversation Method:</a:t>
            </a:r>
          </a:p>
          <a:p>
            <a:pPr>
              <a:lnSpc>
                <a:spcPct val="110000"/>
              </a:lnSpc>
            </a:pPr>
            <a:r>
              <a:rPr lang="en-US" dirty="0" smtClean="0"/>
              <a:t>reflects </a:t>
            </a:r>
            <a:r>
              <a:rPr lang="en-US" dirty="0"/>
              <a:t>40 years of work by the Institute of Cultural Affairs (ICA) </a:t>
            </a:r>
            <a:endParaRPr lang="en-US" dirty="0" smtClean="0"/>
          </a:p>
          <a:p>
            <a:pPr>
              <a:lnSpc>
                <a:spcPct val="110000"/>
              </a:lnSpc>
            </a:pPr>
            <a:r>
              <a:rPr lang="en-US" dirty="0" smtClean="0"/>
              <a:t>is </a:t>
            </a:r>
            <a:r>
              <a:rPr lang="en-US" dirty="0"/>
              <a:t>based on research and observation of how people process information </a:t>
            </a:r>
            <a:endParaRPr lang="en-US" dirty="0" smtClean="0"/>
          </a:p>
          <a:p>
            <a:pPr>
              <a:lnSpc>
                <a:spcPct val="110000"/>
              </a:lnSpc>
            </a:pPr>
            <a:r>
              <a:rPr lang="en-US" dirty="0" smtClean="0"/>
              <a:t>Is also </a:t>
            </a:r>
            <a:r>
              <a:rPr lang="en-US" dirty="0"/>
              <a:t>referred to as </a:t>
            </a:r>
            <a:r>
              <a:rPr lang="en-US" dirty="0" smtClean="0"/>
              <a:t>ORID  </a:t>
            </a:r>
          </a:p>
          <a:p>
            <a:pPr>
              <a:lnSpc>
                <a:spcPct val="110000"/>
              </a:lnSpc>
            </a:pPr>
            <a:r>
              <a:rPr lang="en-US" dirty="0" smtClean="0"/>
              <a:t>provides </a:t>
            </a:r>
            <a:r>
              <a:rPr lang="en-US" dirty="0"/>
              <a:t>a framework for creating questions to engage a group in purposeful and meaningful </a:t>
            </a:r>
            <a:r>
              <a:rPr lang="en-US" dirty="0" smtClean="0"/>
              <a:t>dialogue</a:t>
            </a:r>
          </a:p>
          <a:p>
            <a:pPr>
              <a:lnSpc>
                <a:spcPct val="110000"/>
              </a:lnSpc>
            </a:pPr>
            <a:r>
              <a:rPr lang="en-US" dirty="0" smtClean="0"/>
              <a:t>helps groups become </a:t>
            </a:r>
            <a:r>
              <a:rPr lang="en-US" dirty="0"/>
              <a:t>aware of their thinking and use that awareness to clarify and deepen their thinking. </a:t>
            </a:r>
          </a:p>
          <a:p>
            <a:pPr>
              <a:lnSpc>
                <a:spcPct val="110000"/>
              </a:lnSpc>
            </a:pPr>
            <a:endParaRPr lang="en-US" dirty="0"/>
          </a:p>
        </p:txBody>
      </p:sp>
    </p:spTree>
    <p:extLst>
      <p:ext uri="{BB962C8B-B14F-4D97-AF65-F5344CB8AC3E}">
        <p14:creationId xmlns:p14="http://schemas.microsoft.com/office/powerpoint/2010/main" xmlns="" val="120883991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755744"/>
            <a:ext cx="8229600" cy="4568856"/>
          </a:xfrm>
        </p:spPr>
        <p:txBody>
          <a:bodyPr>
            <a:normAutofit fontScale="92500" lnSpcReduction="10000"/>
          </a:bodyPr>
          <a:lstStyle/>
          <a:p>
            <a:pPr marL="0" indent="0">
              <a:buNone/>
            </a:pPr>
            <a:r>
              <a:rPr lang="en-US" dirty="0" smtClean="0"/>
              <a:t>A Learner:</a:t>
            </a:r>
          </a:p>
          <a:p>
            <a:r>
              <a:rPr lang="en-US" dirty="0"/>
              <a:t>e</a:t>
            </a:r>
            <a:r>
              <a:rPr lang="en-US" dirty="0" smtClean="0"/>
              <a:t>ncounters the external world </a:t>
            </a:r>
          </a:p>
          <a:p>
            <a:endParaRPr lang="en-US" dirty="0"/>
          </a:p>
          <a:p>
            <a:r>
              <a:rPr lang="en-US" dirty="0" smtClean="0"/>
              <a:t>associates internal experiences with it </a:t>
            </a:r>
          </a:p>
          <a:p>
            <a:endParaRPr lang="en-US" dirty="0" smtClean="0"/>
          </a:p>
          <a:p>
            <a:r>
              <a:rPr lang="en-US" dirty="0"/>
              <a:t>f</a:t>
            </a:r>
            <a:r>
              <a:rPr lang="en-US" dirty="0" smtClean="0"/>
              <a:t>inds meaning  </a:t>
            </a:r>
          </a:p>
          <a:p>
            <a:pPr marL="109728" indent="0">
              <a:buNone/>
            </a:pPr>
            <a:endParaRPr lang="en-US" dirty="0" smtClean="0"/>
          </a:p>
          <a:p>
            <a:r>
              <a:rPr lang="en-US" dirty="0"/>
              <a:t>m</a:t>
            </a:r>
            <a:r>
              <a:rPr lang="en-US" dirty="0" smtClean="0"/>
              <a:t>akes a conclusion or decision based on all of the above (application of learning) </a:t>
            </a:r>
            <a:endParaRPr lang="en-US" dirty="0"/>
          </a:p>
        </p:txBody>
      </p:sp>
      <p:sp>
        <p:nvSpPr>
          <p:cNvPr id="2" name="Title 1"/>
          <p:cNvSpPr>
            <a:spLocks noGrp="1"/>
          </p:cNvSpPr>
          <p:nvPr>
            <p:ph type="title"/>
          </p:nvPr>
        </p:nvSpPr>
        <p:spPr>
          <a:xfrm>
            <a:off x="533400" y="1066800"/>
            <a:ext cx="8229600" cy="792162"/>
          </a:xfrm>
        </p:spPr>
        <p:txBody>
          <a:bodyPr>
            <a:normAutofit fontScale="90000"/>
          </a:bodyPr>
          <a:lstStyle/>
          <a:p>
            <a:r>
              <a:rPr lang="en-US" dirty="0" smtClean="0"/>
              <a:t>The Natural Thinking Process</a:t>
            </a:r>
            <a:br>
              <a:rPr lang="en-US" dirty="0" smtClean="0"/>
            </a:br>
            <a:endParaRPr lang="en-US" dirty="0"/>
          </a:p>
        </p:txBody>
      </p:sp>
    </p:spTree>
    <p:extLst>
      <p:ext uri="{BB962C8B-B14F-4D97-AF65-F5344CB8AC3E}">
        <p14:creationId xmlns:p14="http://schemas.microsoft.com/office/powerpoint/2010/main" xmlns="" val="300444381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3400" y="762000"/>
            <a:ext cx="8229600" cy="4525963"/>
          </a:xfrm>
        </p:spPr>
        <p:txBody>
          <a:bodyPr>
            <a:normAutofit fontScale="92500" lnSpcReduction="10000"/>
          </a:bodyPr>
          <a:lstStyle/>
          <a:p>
            <a:pPr marL="0" indent="0" algn="ctr">
              <a:buNone/>
            </a:pPr>
            <a:r>
              <a:rPr lang="en-US" i="1" dirty="0"/>
              <a:t>In much of our education and training we are taught to short-cut this[thinking] process and move directly to…evaluate and judge things like a poem, a political system, a person’s promotional potential, or the source of a problem, without first gathering all the objective data available.  We are also taught that emotional responses are irrelevant and should be avoided or repressed.  Once at the interpretive level, we often stop there, never formulating a response that leads to action.  </a:t>
            </a:r>
            <a:endParaRPr lang="en-US" i="1" dirty="0" smtClean="0"/>
          </a:p>
          <a:p>
            <a:pPr marL="0" indent="0">
              <a:buNone/>
            </a:pPr>
            <a:r>
              <a:rPr lang="en-US" sz="1900" dirty="0" smtClean="0"/>
              <a:t>Laura </a:t>
            </a:r>
            <a:r>
              <a:rPr lang="en-US" sz="1900" dirty="0"/>
              <a:t>Spencer, Winning Through Participation, </a:t>
            </a:r>
            <a:r>
              <a:rPr lang="en-US" sz="1900" dirty="0" err="1"/>
              <a:t>pg</a:t>
            </a:r>
            <a:r>
              <a:rPr lang="en-US" sz="1900" dirty="0"/>
              <a:t> 13 The Art of Focused Conversation</a:t>
            </a:r>
          </a:p>
          <a:p>
            <a:endParaRPr lang="en-US" dirty="0"/>
          </a:p>
        </p:txBody>
      </p:sp>
    </p:spTree>
    <p:extLst>
      <p:ext uri="{BB962C8B-B14F-4D97-AF65-F5344CB8AC3E}">
        <p14:creationId xmlns:p14="http://schemas.microsoft.com/office/powerpoint/2010/main" xmlns="" val="133380867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Purpose</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In a Focused Conversation a facilitator asks questions to elicit responses that take a group from the surface of a topic to its depths (Stanfield 1997). </a:t>
            </a:r>
          </a:p>
          <a:p>
            <a:r>
              <a:rPr lang="en-US" dirty="0" smtClean="0"/>
              <a:t>The four-stage process of a focused conversation disrupts people’s tendency to be selective in the data they deem relevant and to jump to premature conclusions based on that selective data </a:t>
            </a:r>
            <a:r>
              <a:rPr lang="en-US" i="1" dirty="0" smtClean="0"/>
              <a:t>(ladder of inference problem </a:t>
            </a:r>
            <a:r>
              <a:rPr lang="en-US" dirty="0" smtClean="0"/>
              <a:t>described by Ross 1994)</a:t>
            </a:r>
            <a:r>
              <a:rPr lang="en-US" i="1" dirty="0" smtClean="0"/>
              <a:t>.</a:t>
            </a:r>
            <a:endParaRPr lang="en-US" i="1" dirty="0"/>
          </a:p>
        </p:txBody>
      </p:sp>
    </p:spTree>
    <p:extLst>
      <p:ext uri="{BB962C8B-B14F-4D97-AF65-F5344CB8AC3E}">
        <p14:creationId xmlns:p14="http://schemas.microsoft.com/office/powerpoint/2010/main" xmlns="" val="139706436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pPr marL="0" indent="0">
              <a:buNone/>
            </a:pPr>
            <a:r>
              <a:rPr lang="en-US" b="1" dirty="0" smtClean="0"/>
              <a:t>Rational Aim: </a:t>
            </a:r>
            <a:r>
              <a:rPr lang="en-US" dirty="0" smtClean="0"/>
              <a:t>To understand the deeper meaning of focused conversations.</a:t>
            </a:r>
          </a:p>
          <a:p>
            <a:pPr marL="0" indent="0">
              <a:buNone/>
            </a:pPr>
            <a:endParaRPr lang="en-US" dirty="0" smtClean="0"/>
          </a:p>
          <a:p>
            <a:pPr marL="0" indent="0">
              <a:buNone/>
            </a:pPr>
            <a:r>
              <a:rPr lang="en-US" b="1" dirty="0" smtClean="0"/>
              <a:t>Experiential Aim: </a:t>
            </a:r>
            <a:r>
              <a:rPr lang="en-US" dirty="0" smtClean="0"/>
              <a:t>Experience the power and importance of focused conversations.</a:t>
            </a:r>
            <a:endParaRPr lang="en-US" dirty="0"/>
          </a:p>
        </p:txBody>
      </p:sp>
    </p:spTree>
    <p:extLst>
      <p:ext uri="{BB962C8B-B14F-4D97-AF65-F5344CB8AC3E}">
        <p14:creationId xmlns:p14="http://schemas.microsoft.com/office/powerpoint/2010/main" xmlns="" val="150259529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Stories of Practice</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First Nation Communities of Northwestern Ontario</a:t>
            </a:r>
          </a:p>
          <a:p>
            <a:r>
              <a:rPr lang="en-US" dirty="0" smtClean="0"/>
              <a:t>Keewatin-Patricia District School Board/Restorative Practices</a:t>
            </a:r>
          </a:p>
          <a:p>
            <a:r>
              <a:rPr lang="en-US" dirty="0" smtClean="0"/>
              <a:t>Beaver Brae High School (KPDSB)</a:t>
            </a:r>
          </a:p>
          <a:p>
            <a:r>
              <a:rPr lang="en-US" dirty="0"/>
              <a:t>Equity and Math Education: Connecting </a:t>
            </a:r>
            <a:r>
              <a:rPr lang="en-US" dirty="0" err="1"/>
              <a:t>Anishinaabe</a:t>
            </a:r>
            <a:r>
              <a:rPr lang="en-US" dirty="0"/>
              <a:t> </a:t>
            </a:r>
            <a:r>
              <a:rPr lang="en-US" dirty="0" err="1"/>
              <a:t>Agindaasowin</a:t>
            </a:r>
            <a:r>
              <a:rPr lang="en-US" dirty="0"/>
              <a:t> and Western Mathematical Ways of </a:t>
            </a:r>
            <a:r>
              <a:rPr lang="en-US" dirty="0" smtClean="0"/>
              <a:t>Knowing Research Project</a:t>
            </a:r>
          </a:p>
          <a:p>
            <a:r>
              <a:rPr lang="en-US" dirty="0" smtClean="0"/>
              <a:t>Collaborative Action Research</a:t>
            </a:r>
          </a:p>
          <a:p>
            <a:r>
              <a:rPr lang="en-US" dirty="0" smtClean="0"/>
              <a:t>Yesterday </a:t>
            </a:r>
            <a:r>
              <a:rPr lang="en-US" dirty="0" smtClean="0">
                <a:sym typeface="Wingdings" pitchFamily="2" charset="2"/>
              </a:rPr>
              <a:t></a:t>
            </a:r>
            <a:endParaRPr lang="en-US" dirty="0" smtClean="0"/>
          </a:p>
          <a:p>
            <a:endParaRPr lang="en-US" dirty="0"/>
          </a:p>
          <a:p>
            <a:endParaRPr lang="en-US" dirty="0" smtClean="0"/>
          </a:p>
          <a:p>
            <a:endParaRPr lang="en-US" dirty="0"/>
          </a:p>
        </p:txBody>
      </p:sp>
    </p:spTree>
    <p:extLst>
      <p:ext uri="{BB962C8B-B14F-4D97-AF65-F5344CB8AC3E}">
        <p14:creationId xmlns:p14="http://schemas.microsoft.com/office/powerpoint/2010/main" xmlns="" val="1410155337"/>
      </p:ext>
    </p:extLst>
  </p:cSld>
  <p:clrMapOvr>
    <a:masterClrMapping/>
  </p:clrMapOvr>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MMPROD_NEXTUNIQUEID" val="10009"/>
  <p:tag name="MMPROD_UIDATA" val="&lt;database version=&quot;7.0&quot;&gt;&lt;object type=&quot;1&quot; unique_id=&quot;10001&quot;&gt;&lt;object type=&quot;8&quot; unique_id=&quot;10002&quot;&gt;&lt;/object&gt;&lt;object type=&quot;2&quot; unique_id=&quot;10003&quot;&gt;&lt;object type=&quot;3&quot; unique_id=&quot;10023&quot;&gt;&lt;property id=&quot;20148&quot; value=&quot;5&quot;/&gt;&lt;property id=&quot;20300&quot; value=&quot;Slide 1&quot;/&gt;&lt;property id=&quot;20307&quot; value=&quot;258&quot;/&gt;&lt;/object&gt;&lt;object type=&quot;3&quot; unique_id=&quot;10052&quot;&gt;&lt;property id=&quot;20148&quot; value=&quot;5&quot;/&gt;&lt;property id=&quot;20300&quot; value=&quot;Slide 2&quot;/&gt;&lt;property id=&quot;20307&quot; value=&quot;259&quot;/&gt;&lt;/object&gt;&lt;/object&gt;&lt;/object&gt;&lt;/database&gt;"/>
  <p:tag name="SECTOMILLISECCONVERTED" val="1"/>
</p:tagLst>
</file>

<file path=ppt/theme/theme1.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451</TotalTime>
  <Words>1398</Words>
  <Application>Microsoft Office PowerPoint</Application>
  <PresentationFormat>On-screen Show (4:3)</PresentationFormat>
  <Paragraphs>167</Paragraphs>
  <Slides>22</Slides>
  <Notes>11</Notes>
  <HiddenSlides>0</HiddenSlides>
  <MMClips>0</MMClips>
  <ScaleCrop>false</ScaleCrop>
  <HeadingPairs>
    <vt:vector size="4" baseType="variant">
      <vt:variant>
        <vt:lpstr>Theme</vt:lpstr>
      </vt:variant>
      <vt:variant>
        <vt:i4>1</vt:i4>
      </vt:variant>
      <vt:variant>
        <vt:lpstr>Slide Titles</vt:lpstr>
      </vt:variant>
      <vt:variant>
        <vt:i4>22</vt:i4>
      </vt:variant>
    </vt:vector>
  </HeadingPairs>
  <TitlesOfParts>
    <vt:vector size="23" baseType="lpstr">
      <vt:lpstr>Custom Design</vt:lpstr>
      <vt:lpstr>Facilitating Professional Learning in Mathematics: Focused Conversation Method  </vt:lpstr>
      <vt:lpstr>Slide 2</vt:lpstr>
      <vt:lpstr>Slide 3</vt:lpstr>
      <vt:lpstr>Background</vt:lpstr>
      <vt:lpstr>The Natural Thinking Process </vt:lpstr>
      <vt:lpstr>Slide 6</vt:lpstr>
      <vt:lpstr>Purpose</vt:lpstr>
      <vt:lpstr>Slide 8</vt:lpstr>
      <vt:lpstr>Stories of Practice</vt:lpstr>
      <vt:lpstr>Positioning within Mathematics Facilitation </vt:lpstr>
      <vt:lpstr>Benefits</vt:lpstr>
      <vt:lpstr>Benefits</vt:lpstr>
      <vt:lpstr>O.R.I.D.</vt:lpstr>
      <vt:lpstr>The Objective Level of Thinking</vt:lpstr>
      <vt:lpstr>The Reflective Level of Thinking</vt:lpstr>
      <vt:lpstr>The Interpretive Level of Thinking</vt:lpstr>
      <vt:lpstr>The Decisional Level of Thinking</vt:lpstr>
      <vt:lpstr>Summary of ORID</vt:lpstr>
      <vt:lpstr>Preparing A Conversation</vt:lpstr>
      <vt:lpstr>Preparing a Conversation</vt:lpstr>
      <vt:lpstr>Preparing a Conversation</vt:lpstr>
      <vt:lpstr>Learn from your Experience</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Ministry of Education</dc:creator>
  <cp:lastModifiedBy>user</cp:lastModifiedBy>
  <cp:revision>45</cp:revision>
  <dcterms:created xsi:type="dcterms:W3CDTF">2013-02-27T17:46:16Z</dcterms:created>
  <dcterms:modified xsi:type="dcterms:W3CDTF">2013-08-07T15:37:05Z</dcterms:modified>
</cp:coreProperties>
</file>

<file path=docProps/thumbnail.jpeg>
</file>